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83" r:id="rId6"/>
    <p:sldId id="307" r:id="rId7"/>
    <p:sldId id="281" r:id="rId8"/>
    <p:sldId id="308" r:id="rId9"/>
    <p:sldId id="342" r:id="rId10"/>
    <p:sldId id="306" r:id="rId11"/>
    <p:sldId id="312" r:id="rId12"/>
    <p:sldId id="302" r:id="rId13"/>
    <p:sldId id="340" r:id="rId14"/>
    <p:sldId id="282" r:id="rId15"/>
    <p:sldId id="278" r:id="rId16"/>
    <p:sldId id="341" r:id="rId17"/>
    <p:sldId id="343" r:id="rId18"/>
    <p:sldId id="305" r:id="rId19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f  Nicole" initials="GN" lastIdx="1" clrIdx="0">
    <p:extLst>
      <p:ext uri="{19B8F6BF-5375-455C-9EA6-DF929625EA0E}">
        <p15:presenceInfo xmlns:p15="http://schemas.microsoft.com/office/powerpoint/2012/main" userId="S::ngraf@ethz.ch::f237b32b-2699-44c2-9909-0b9991091f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322D"/>
    <a:srgbClr val="CF7E7B"/>
    <a:srgbClr val="DFA9A7"/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F9A61D-B655-4C57-A956-AF8C9E00B1BE}" type="datetimeFigureOut">
              <a:rPr lang="de-CH"/>
              <a:pPr>
                <a:defRPr/>
              </a:pPr>
              <a:t>31.01.2022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8D6755-1C04-476C-B174-3568C2BB897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69B757-267E-407D-A6F9-99FC67746CE6}" type="datetimeFigureOut">
              <a:rPr lang="de-CH"/>
              <a:pPr>
                <a:defRPr/>
              </a:pPr>
              <a:t>31.01.2022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82E557-8E19-4421-AA69-B0DA9198463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509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927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60363"/>
            <a:ext cx="1765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A8322D"/>
          </a:solidFill>
        </p:spPr>
        <p:txBody>
          <a:bodyPr lIns="1080000" tIns="25200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 rtlCol="0">
            <a:no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96449" y="316800"/>
            <a:ext cx="1800000" cy="360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1818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507163"/>
            <a:ext cx="984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8322D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77BE6A-08E2-4D18-AAEC-821B184CF260}" type="datetime1">
              <a:rPr lang="de-DE" smtClean="0"/>
              <a:t>31.01.2022</a:t>
            </a:fld>
            <a:endParaRPr lang="de-CH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355E-7EB9-4AF1-B5B4-A7F2025B23C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149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507163"/>
            <a:ext cx="984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F632B0-19E2-4DD5-8EA8-1586E64B3AE6}" type="datetime1">
              <a:rPr lang="de-DE" smtClean="0"/>
              <a:t>31.01.2022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AB0B-9AA3-432B-8313-1F82E3F4C8C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667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507163"/>
            <a:ext cx="984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8322D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>
            <a:lvl1pPr>
              <a:buClr>
                <a:srgbClr val="A8322D"/>
              </a:buClr>
              <a:defRPr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9230E-89D7-409C-8682-0EB3E4CC94FB}" type="datetime1">
              <a:rPr lang="de-DE" smtClean="0"/>
              <a:t>31.01.2022</a:t>
            </a:fld>
            <a:endParaRPr lang="de-CH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13FB-4197-4D3D-BC60-D6F42BB2632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675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507163"/>
            <a:ext cx="984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8322D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B118FA-F5EC-4BE4-BB95-A978E53543D1}" type="datetime1">
              <a:rPr lang="de-DE" smtClean="0"/>
              <a:t>31.01.2022</a:t>
            </a:fld>
            <a:endParaRPr lang="de-CH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6AE9D-EA4F-4E7A-A5DB-81050B7FADB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391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507163"/>
            <a:ext cx="984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8322D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>
            <a:lvl1pPr>
              <a:buClr>
                <a:srgbClr val="A8322D"/>
              </a:buClr>
              <a:defRPr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09D91B-F554-41BA-A990-3FFC44428121}" type="datetime1">
              <a:rPr lang="de-DE" smtClean="0"/>
              <a:t>31.01.2022</a:t>
            </a:fld>
            <a:endParaRPr lang="de-CH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9F99-04FC-4B18-B099-B42E832F864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052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507163"/>
            <a:ext cx="984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8322D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e-DE" noProof="0"/>
              <a:t>Tabelle durch Klicken auf Symbol hinzufügen</a:t>
            </a:r>
            <a:endParaRPr lang="de-CH" noProof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879FEC-D77A-45C2-9EB0-FDAB718C1EC2}" type="datetime1">
              <a:rPr lang="de-DE" smtClean="0"/>
              <a:t>31.01.2022</a:t>
            </a:fld>
            <a:endParaRPr lang="de-CH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342C-659A-44C9-BD5E-206B19E30A5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92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60363"/>
            <a:ext cx="1765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 rtlCol="0">
            <a:no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44247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1" y="2024064"/>
            <a:ext cx="11328400" cy="421004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B000-BD7C-4569-AB9D-6E8FB0395D2A}" type="datetime1">
              <a:rPr lang="de-DE" smtClean="0"/>
              <a:t>31.01.2022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ETH-Bibliothek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691257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36A4-1662-4A87-B3DB-0FE2B8DC9F53}" type="datetime1">
              <a:rPr lang="de-DE" smtClean="0"/>
              <a:t>31.01.2022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ETH-Bibliothek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31801" y="1565138"/>
            <a:ext cx="113284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1" y="612000"/>
            <a:ext cx="11328400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</p:spTree>
    <p:extLst>
      <p:ext uri="{BB962C8B-B14F-4D97-AF65-F5344CB8AC3E}">
        <p14:creationId xmlns:p14="http://schemas.microsoft.com/office/powerpoint/2010/main" val="187863696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90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60363"/>
            <a:ext cx="1765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rIns="5580000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rgbClr val="A8322D"/>
          </a:solidFill>
        </p:spPr>
        <p:txBody>
          <a:bodyPr lIns="324000" tIns="25200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 rtlCol="0">
            <a:no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96449" y="316800"/>
            <a:ext cx="1800000" cy="360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4618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A83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9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60363"/>
            <a:ext cx="1765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rgbClr val="CF7E7B"/>
          </a:solidFill>
          <a:ln>
            <a:noFill/>
          </a:ln>
        </p:spPr>
        <p:txBody>
          <a:bodyPr lIns="1080000" tIns="25200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 rtlCol="0">
            <a:no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96449" y="316800"/>
            <a:ext cx="1800000" cy="360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0373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60363"/>
            <a:ext cx="1765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rgbClr val="A8322D"/>
          </a:solidFill>
          <a:ln>
            <a:noFill/>
          </a:ln>
        </p:spPr>
        <p:txBody>
          <a:bodyPr lIns="324000" tIns="115200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 rtlCol="0">
            <a:no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96449" y="316800"/>
            <a:ext cx="1800000" cy="360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9379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8600"/>
            <a:ext cx="3679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A8322D"/>
          </a:solidFill>
        </p:spPr>
        <p:txBody>
          <a:bodyPr lIns="1080000" tIns="25200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 rtlCol="0">
            <a:no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96449" y="316800"/>
            <a:ext cx="1800000" cy="360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0017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507163"/>
            <a:ext cx="984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A8322D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Clr>
                <a:srgbClr val="A8322D"/>
              </a:buClr>
              <a:buFont typeface="+mj-lt"/>
              <a:buAutoNum type="arabicPeriod"/>
              <a:defRPr/>
            </a:lvl1pPr>
            <a:lvl2pPr marL="1079500" indent="-539750">
              <a:buClr>
                <a:srgbClr val="A8322D"/>
              </a:buClr>
              <a:buFont typeface="+mj-lt"/>
              <a:buAutoNum type="arabicPeriod"/>
              <a:defRPr/>
            </a:lvl2pPr>
            <a:lvl3pPr marL="1612900" indent="-533400">
              <a:buClr>
                <a:srgbClr val="A8322D"/>
              </a:buClr>
              <a:buFont typeface="+mj-lt"/>
              <a:buAutoNum type="arabicPeriod"/>
              <a:defRPr/>
            </a:lvl3pPr>
            <a:lvl4pPr marL="2152650" indent="-539750">
              <a:buClr>
                <a:srgbClr val="A8322D"/>
              </a:buClr>
              <a:buFont typeface="+mj-lt"/>
              <a:buAutoNum type="arabicPeriod"/>
              <a:defRPr/>
            </a:lvl4pPr>
            <a:lvl5pPr marL="2692400" indent="-539750">
              <a:buClr>
                <a:srgbClr val="A8322D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5E6A6D-1BC6-4C52-A7C7-60BF9FDB6FF7}" type="datetime1">
              <a:rPr lang="de-DE" smtClean="0"/>
              <a:t>31.01.2022</a:t>
            </a:fld>
            <a:endParaRPr lang="de-CH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8CD8-2FF0-44F3-9B6A-922F515BB46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183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507163"/>
            <a:ext cx="984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8322D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8322D"/>
              </a:buClr>
              <a:defRPr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50BF5-8640-4D29-9BF1-DCC4F8224EFD}" type="datetime1">
              <a:rPr lang="de-DE" smtClean="0"/>
              <a:t>31.01.2022</a:t>
            </a:fld>
            <a:endParaRPr lang="de-CH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8D5C-838C-4820-912D-AC4E6A92D1C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968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507163"/>
            <a:ext cx="984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8322D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>
            <a:lvl1pPr>
              <a:buClr>
                <a:srgbClr val="A8322D"/>
              </a:buClr>
              <a:defRPr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1D359E-3A52-43ED-AEE5-03C5E0FAF0F6}" type="datetime1">
              <a:rPr lang="de-DE" smtClean="0"/>
              <a:t>31.01.2022</a:t>
            </a:fld>
            <a:endParaRPr lang="de-CH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32EF-AF10-4EE8-9C4A-A0AC350B4E8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794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rgbClr val="A83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4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4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>
                  <a:latin typeface="+mn-lt"/>
                </a:endParaRPr>
              </a:p>
            </p:txBody>
          </p:sp>
          <p:sp>
            <p:nvSpPr>
              <p:cNvPr id="15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>
                  <a:latin typeface="+mn-lt"/>
                </a:endParaRPr>
              </a:p>
            </p:txBody>
          </p:sp>
        </p:grpSp>
        <p:sp>
          <p:nvSpPr>
            <p:cNvPr id="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>
                <a:latin typeface="+mn-lt"/>
              </a:endParaRPr>
            </a:p>
          </p:txBody>
        </p:sp>
        <p:sp>
          <p:nvSpPr>
            <p:cNvPr id="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>
                <a:latin typeface="+mn-lt"/>
              </a:endParaRPr>
            </a:p>
          </p:txBody>
        </p:sp>
        <p:grpSp>
          <p:nvGrpSpPr>
            <p:cNvPr id="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2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>
                  <a:latin typeface="+mn-lt"/>
                </a:endParaRPr>
              </a:p>
            </p:txBody>
          </p:sp>
          <p:sp>
            <p:nvSpPr>
              <p:cNvPr id="13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>
                  <a:latin typeface="+mn-lt"/>
                </a:endParaRPr>
              </a:p>
            </p:txBody>
          </p:sp>
        </p:grpSp>
        <p:sp>
          <p:nvSpPr>
            <p:cNvPr id="8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>
                <a:latin typeface="+mn-lt"/>
              </a:endParaRPr>
            </a:p>
          </p:txBody>
        </p:sp>
        <p:sp>
          <p:nvSpPr>
            <p:cNvPr id="9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>
                <a:latin typeface="+mn-lt"/>
              </a:endParaRPr>
            </a:p>
          </p:txBody>
        </p:sp>
        <p:sp>
          <p:nvSpPr>
            <p:cNvPr id="10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>
                <a:latin typeface="+mn-lt"/>
              </a:endParaRPr>
            </a:p>
          </p:txBody>
        </p:sp>
        <p:sp>
          <p:nvSpPr>
            <p:cNvPr id="11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23E6D8-493F-4132-87CF-94FDE11C5534}" type="datetime1">
              <a:rPr lang="de-DE" smtClean="0"/>
              <a:t>31.01.2022</a:t>
            </a:fld>
            <a:endParaRPr lang="de-CH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2607C-8375-4A6A-B2CB-53F7121BFB9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894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731838" y="260350"/>
            <a:ext cx="10728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31838" y="1412875"/>
            <a:ext cx="107283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4325" y="6523038"/>
            <a:ext cx="611188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7F70928-0BBF-4ADB-AAB7-D694541ABB6E}" type="datetime1">
              <a:rPr lang="de-DE" smtClean="0"/>
              <a:t>31.01.2022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3038"/>
            <a:ext cx="5400675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900" y="6523038"/>
            <a:ext cx="322263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DE4756-696C-40B4-BAF6-3B684BB0C0F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30" r:id="rId17"/>
    <p:sldLayoutId id="2147483731" r:id="rId18"/>
    <p:sldLayoutId id="2147483732" r:id="rId19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rgbClr val="A832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69875" indent="-269875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rtl="0" eaLnBrk="1" fontAlgn="base" hangingPunct="1">
        <a:spcBef>
          <a:spcPts val="50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rtl="0" eaLnBrk="1" fontAlgn="base" hangingPunct="1">
        <a:spcBef>
          <a:spcPts val="50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1463" algn="l" rtl="0" eaLnBrk="1" fontAlgn="base" hangingPunct="1">
        <a:spcBef>
          <a:spcPts val="50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9875" algn="l" rtl="0" eaLnBrk="1" fontAlgn="base" hangingPunct="1">
        <a:spcBef>
          <a:spcPts val="50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5016/ethz-cs-12063-de" TargetMode="External"/><Relationship Id="rId7" Type="http://schemas.openxmlformats.org/officeDocument/2006/relationships/image" Target="../media/image17.jpg"/><Relationship Id="rId2" Type="http://schemas.openxmlformats.org/officeDocument/2006/relationships/hyperlink" Target="https://commons.wikimedia.org/wiki/Category:Media_contributed_by_the_ETH-Bibliothek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hyperlink" Target="https://de.wikipedia.org/wiki/Wikipedia:WikiProjekt_ETH-Portrait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-collection.ethz.ch/handle/20.500.11850/40143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blogs.ethz.ch/crowdsourcing/veranstaltung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35016/ethz-cs-1651-d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ethz.ch/crowdsourcing/" TargetMode="External"/><Relationship Id="rId3" Type="http://schemas.openxmlformats.org/officeDocument/2006/relationships/hyperlink" Target="https://blogs.ethz.ch/crowdsourcing/forums/" TargetMode="External"/><Relationship Id="rId7" Type="http://schemas.openxmlformats.org/officeDocument/2006/relationships/hyperlink" Target="https://twitter.com/ETHBildarchiv" TargetMode="External"/><Relationship Id="rId2" Type="http://schemas.openxmlformats.org/officeDocument/2006/relationships/hyperlink" Target="https://blogs.ethz.ch/crowdsourcing/deutsch-statistik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logs.ethz.ch/crowdsourcing/vortraege/" TargetMode="External"/><Relationship Id="rId5" Type="http://schemas.openxmlformats.org/officeDocument/2006/relationships/hyperlink" Target="https://blogs.ethz.ch/crowdsourcing/pressespiegel/" TargetMode="External"/><Relationship Id="rId4" Type="http://schemas.openxmlformats.org/officeDocument/2006/relationships/hyperlink" Target="https://blogs.ethz.ch/crowdsourcing/medien/" TargetMode="Externa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mapshot.heig-vd.ch/owner/ethz" TargetMode="External"/><Relationship Id="rId3" Type="http://schemas.openxmlformats.org/officeDocument/2006/relationships/hyperlink" Target="mailto:nicole.graf@library.ethz.ch" TargetMode="External"/><Relationship Id="rId7" Type="http://schemas.openxmlformats.org/officeDocument/2006/relationships/hyperlink" Target="http://ba.e-pics.ethz.ch/" TargetMode="External"/><Relationship Id="rId12" Type="http://schemas.openxmlformats.org/officeDocument/2006/relationships/hyperlink" Target="https://twitter.com/ETHBildarchi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blogs.ethz.ch/crowdsourcing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map.geo.admin.ch/" TargetMode="External"/><Relationship Id="rId4" Type="http://schemas.openxmlformats.org/officeDocument/2006/relationships/hyperlink" Target="https://twitter.com/niggegraf" TargetMode="External"/><Relationship Id="rId9" Type="http://schemas.openxmlformats.org/officeDocument/2006/relationships/hyperlink" Target="https://commons.wikimedia.org/wiki/Category:Media_contributed_by_the_ETH-Bibliothe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oi.org/10.3932/ethz-a-000012989" TargetMode="External"/><Relationship Id="rId3" Type="http://schemas.openxmlformats.org/officeDocument/2006/relationships/hyperlink" Target="https://library.ethz.ch/standorte-und-medien/medientypen/open-data/rechtliche-grundlage.html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library.ethz.ch/publizieren-und-archivieren/publizieren-und-registrieren/open-access-an-der-eth-zuerich/open-access-policy-der-eth-zuerich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ibrary.ethz.ch/publizieren-und-archivieren/archivieren/bildarchiv.html" TargetMode="External"/><Relationship Id="rId5" Type="http://schemas.openxmlformats.org/officeDocument/2006/relationships/hyperlink" Target="ba.e-pics.ethz.ch" TargetMode="External"/><Relationship Id="rId4" Type="http://schemas.openxmlformats.org/officeDocument/2006/relationships/hyperlink" Target="https://badge.openbiblio.eu/badge-traegerinn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a.e-pics.ethz.ch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z.ch/zuerich/wer-kennt-die-berge-orte-und-fabriken-1.18678913?reduced=tru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a.e-pics.ethz.ch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lora.ethz.ch/s/georeferenzierung/" TargetMode="External"/><Relationship Id="rId2" Type="http://schemas.openxmlformats.org/officeDocument/2006/relationships/hyperlink" Target="https://smapshot.heig-vd.ch/owner/ethz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mapshot.heig-vd.ch/contribute/179370" TargetMode="External"/><Relationship Id="rId5" Type="http://schemas.openxmlformats.org/officeDocument/2006/relationships/hyperlink" Target="http://doi.org/10.3932/ethz-a-000041069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mapshot.heig-vd.ch/owner/ethz" TargetMode="External"/><Relationship Id="rId2" Type="http://schemas.openxmlformats.org/officeDocument/2006/relationships/hyperlink" Target="https://smapshot.heig-vd.ch/contribute/9211LBS_L1-960235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hyperlink" Target="https://smapshot.heig-vd.ch/contribute/4184" TargetMode="External"/><Relationship Id="rId4" Type="http://schemas.openxmlformats.org/officeDocument/2006/relationships/hyperlink" Target="http://doi.org/10.3932/ethz-a-0003423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platzhalt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2" r="1" b="13303"/>
          <a:stretch/>
        </p:blipFill>
        <p:spPr>
          <a:xfrm>
            <a:off x="731838" y="1016000"/>
            <a:ext cx="10728325" cy="5256213"/>
          </a:xfrm>
          <a:noFill/>
        </p:spPr>
      </p:pic>
      <p:sp>
        <p:nvSpPr>
          <p:cNvPr id="21507" name="Titel 2"/>
          <p:cNvSpPr>
            <a:spLocks noGrp="1"/>
          </p:cNvSpPr>
          <p:nvPr>
            <p:ph type="ctrTitle"/>
          </p:nvPr>
        </p:nvSpPr>
        <p:spPr>
          <a:xfrm>
            <a:off x="6447246" y="2957494"/>
            <a:ext cx="5688000" cy="2268000"/>
          </a:xfrm>
        </p:spPr>
        <p:txBody>
          <a:bodyPr wrap="square" anchor="t">
            <a:normAutofit/>
          </a:bodyPr>
          <a:lstStyle/>
          <a:p>
            <a:r>
              <a:rPr lang="de-CH" altLang="de-DE" sz="2800" dirty="0"/>
              <a:t>100'000 Kommentare in 6 Jahren: erfolgreiches Crowdsourcing im Bildarchiv der ETH-Bibliothek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71EF210B-2305-4765-AE1A-B5950DF89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9359" y="4461664"/>
            <a:ext cx="5138290" cy="468000"/>
          </a:xfrm>
        </p:spPr>
        <p:txBody>
          <a:bodyPr/>
          <a:lstStyle/>
          <a:p>
            <a:r>
              <a:rPr lang="en-US"/>
              <a:t>Nicole Graf</a:t>
            </a:r>
            <a:br>
              <a:rPr lang="en-US"/>
            </a:br>
            <a:endParaRPr lang="en-US" dirty="0"/>
          </a:p>
          <a:p>
            <a:r>
              <a:rPr lang="de-CH" sz="1400" dirty="0"/>
              <a:t>Herbstfortbildung AKMB, 09. u. 10. Dezember 2021</a:t>
            </a:r>
            <a:endParaRPr lang="en-US" sz="1400" dirty="0"/>
          </a:p>
        </p:txBody>
      </p:sp>
      <p:sp>
        <p:nvSpPr>
          <p:cNvPr id="21509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9696450" y="317500"/>
            <a:ext cx="1800225" cy="358775"/>
          </a:xfrm>
        </p:spPr>
        <p:txBody>
          <a:bodyPr wrap="square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altLang="de-DE" dirty="0"/>
              <a:t>ETH-Bibliothek</a:t>
            </a:r>
            <a:endParaRPr lang="de-CH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Wikipedia-Projekte und Schreibateliers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13324" y="1114524"/>
            <a:ext cx="5256000" cy="4860000"/>
          </a:xfrm>
        </p:spPr>
        <p:txBody>
          <a:bodyPr/>
          <a:lstStyle/>
          <a:p>
            <a:pPr>
              <a:buClr>
                <a:srgbClr val="A8322D"/>
              </a:buClr>
            </a:pPr>
            <a:r>
              <a:rPr lang="de-CH" dirty="0"/>
              <a:t>Grösste bildgebende GLAM der CH </a:t>
            </a:r>
            <a:br>
              <a:rPr lang="de-CH" dirty="0"/>
            </a:br>
            <a:r>
              <a:rPr lang="de-CH" dirty="0">
                <a:solidFill>
                  <a:srgbClr val="A832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r>
              <a:rPr lang="de-CH" dirty="0"/>
              <a:t>: 60’000 Bilder</a:t>
            </a:r>
          </a:p>
          <a:p>
            <a:pPr>
              <a:buClr>
                <a:srgbClr val="A8322D"/>
              </a:buClr>
            </a:pPr>
            <a:r>
              <a:rPr lang="de-CH" dirty="0"/>
              <a:t>Regelmässige Uploads hochauflösender TIFs seit März 2016</a:t>
            </a:r>
          </a:p>
          <a:p>
            <a:pPr>
              <a:buClr>
                <a:srgbClr val="A8322D"/>
              </a:buClr>
            </a:pPr>
            <a:r>
              <a:rPr lang="de-CH" dirty="0" err="1">
                <a:solidFill>
                  <a:srgbClr val="A8322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WikiProjekt</a:t>
            </a:r>
            <a:r>
              <a:rPr lang="de-CH" dirty="0">
                <a:solidFill>
                  <a:srgbClr val="A8322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Aktionstag 2212</a:t>
            </a:r>
            <a:endParaRPr lang="de-CH" dirty="0">
              <a:solidFill>
                <a:srgbClr val="A8322D"/>
              </a:solidFill>
            </a:endParaRPr>
          </a:p>
          <a:p>
            <a:pPr lvl="1">
              <a:buClr>
                <a:srgbClr val="A8322D"/>
              </a:buClr>
            </a:pPr>
            <a:r>
              <a:rPr lang="de-CH" i="0" dirty="0">
                <a:effectLst/>
                <a:latin typeface="Arial" panose="020B0604020202020204" pitchFamily="34" charset="0"/>
              </a:rPr>
              <a:t>5’716 Wikipedia-Artikel mit historischen Luftbildern angereichert (2019 bis 2020)</a:t>
            </a:r>
          </a:p>
          <a:p>
            <a:pPr>
              <a:buClr>
                <a:srgbClr val="A8322D"/>
              </a:buClr>
            </a:pPr>
            <a:r>
              <a:rPr lang="de-CH" dirty="0" err="1">
                <a:solidFill>
                  <a:srgbClr val="A8322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WikiProjekt</a:t>
            </a:r>
            <a:r>
              <a:rPr lang="de-CH" dirty="0">
                <a:solidFill>
                  <a:srgbClr val="A8322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ETH-Portraits</a:t>
            </a:r>
            <a:endParaRPr lang="de-CH" dirty="0">
              <a:solidFill>
                <a:srgbClr val="A8322D"/>
              </a:solidFill>
            </a:endParaRPr>
          </a:p>
          <a:p>
            <a:pPr lvl="1">
              <a:buClr>
                <a:srgbClr val="A8322D"/>
              </a:buClr>
            </a:pPr>
            <a:r>
              <a:rPr lang="de-CH" dirty="0"/>
              <a:t>Ziel: Von jedem der 2’000 </a:t>
            </a:r>
            <a:r>
              <a:rPr lang="de-CH" dirty="0" err="1"/>
              <a:t>Professor:innen</a:t>
            </a:r>
            <a:r>
              <a:rPr lang="de-CH" dirty="0"/>
              <a:t> der ETH Zürich soll es bis 2030 (</a:t>
            </a:r>
            <a:r>
              <a:rPr lang="de-CH" i="1" dirty="0"/>
              <a:t>175 Jahre ETH</a:t>
            </a:r>
            <a:r>
              <a:rPr lang="de-CH" dirty="0"/>
              <a:t>) einen Artikel mit Porträtbild geben</a:t>
            </a:r>
          </a:p>
          <a:p>
            <a:pPr lvl="1">
              <a:buClr>
                <a:srgbClr val="A8322D"/>
              </a:buClr>
            </a:pPr>
            <a:r>
              <a:rPr lang="de-CH" dirty="0"/>
              <a:t>Das Bildarchiv sorgt für die Bilder (einwerben, Rechte klären, erschliessen, uploaden) und bindet sie in WP ein</a:t>
            </a:r>
          </a:p>
          <a:p>
            <a:pPr lvl="1">
              <a:buClr>
                <a:srgbClr val="A8322D"/>
              </a:buClr>
            </a:pPr>
            <a:r>
              <a:rPr lang="de-CH" dirty="0"/>
              <a:t>Zugleich werden die </a:t>
            </a:r>
            <a:r>
              <a:rPr lang="de-CH" dirty="0" err="1"/>
              <a:t>Wikidata</a:t>
            </a:r>
            <a:r>
              <a:rPr lang="de-CH" dirty="0"/>
              <a:t>-Datensätze angereichert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999EC0-5DE5-4F27-BEDE-88BF8DE6EECD}" type="datetime1">
              <a:rPr lang="de-DE" smtClean="0"/>
              <a:t>31.01.2022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890501-1D7F-4E38-AE09-7821A866E3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ETH-Bibliothek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919" y="119062"/>
            <a:ext cx="2286000" cy="24098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4BD0D8-F6E9-4D9B-BC5A-2A178AC84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72" y="1443768"/>
            <a:ext cx="4320000" cy="265209"/>
          </a:xfrm>
          <a:prstGeom prst="rect">
            <a:avLst/>
          </a:prstGeom>
          <a:ln w="19050">
            <a:solidFill>
              <a:srgbClr val="A8322D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5CA39D2-007E-446F-9293-6F3F0B1A87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00" y="2625814"/>
            <a:ext cx="6480000" cy="41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Gründe, weshalb unsere </a:t>
            </a:r>
            <a:r>
              <a:rPr lang="de-CH" dirty="0" err="1"/>
              <a:t>Crowd</a:t>
            </a:r>
            <a:r>
              <a:rPr lang="de-CH" dirty="0"/>
              <a:t> gerne mitmacht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i="1" dirty="0"/>
              <a:t>Sharing </a:t>
            </a:r>
            <a:r>
              <a:rPr lang="de-CH" i="1" dirty="0" err="1"/>
              <a:t>is</a:t>
            </a:r>
            <a:r>
              <a:rPr lang="de-CH" i="1" dirty="0"/>
              <a:t> </a:t>
            </a:r>
            <a:r>
              <a:rPr lang="de-CH" i="1" dirty="0" err="1"/>
              <a:t>caring</a:t>
            </a:r>
            <a:r>
              <a:rPr lang="de-CH" i="1" dirty="0"/>
              <a:t> </a:t>
            </a:r>
            <a:r>
              <a:rPr lang="de-CH" dirty="0"/>
              <a:t>(Zeitgeist)!</a:t>
            </a:r>
          </a:p>
          <a:p>
            <a:r>
              <a:rPr lang="de-CH" dirty="0"/>
              <a:t>Online: einfacher Zugang zum Bildarchiv und zu Recherchemitteln</a:t>
            </a:r>
          </a:p>
          <a:p>
            <a:r>
              <a:rPr lang="de-CH" dirty="0"/>
              <a:t>Massendigitalisierung von Bildern</a:t>
            </a:r>
          </a:p>
          <a:p>
            <a:r>
              <a:rPr lang="de-CH" dirty="0"/>
              <a:t>Digitalisate sind i.d.R. frei verfügbar (Open Data seit 1.3.2015)</a:t>
            </a:r>
          </a:p>
          <a:p>
            <a:r>
              <a:rPr lang="de-CH" dirty="0"/>
              <a:t>Detektiv, Spass, Schatz entdecken, sinnvolle Freizeitbeschäftigung</a:t>
            </a:r>
          </a:p>
          <a:p>
            <a:r>
              <a:rPr lang="de-CH" dirty="0"/>
              <a:t>Schnell gemacht, nicht tagelang recherchieren, jeder hat einen Ortsbezug, kann mitmachen</a:t>
            </a:r>
          </a:p>
          <a:p>
            <a:r>
              <a:rPr lang="de-CH" dirty="0"/>
              <a:t>Insbesondere Wertschätzung von Pensionierten</a:t>
            </a:r>
          </a:p>
          <a:p>
            <a:pPr>
              <a:spcBef>
                <a:spcPts val="1800"/>
              </a:spcBef>
              <a:buFont typeface="Symbol" panose="05050102010706020507" pitchFamily="18" charset="2"/>
              <a:buChar char="®"/>
            </a:pPr>
            <a:r>
              <a:rPr lang="de-CH" dirty="0">
                <a:solidFill>
                  <a:srgbClr val="A8322D"/>
                </a:solidFill>
              </a:rPr>
              <a:t>Aber: man muss seine Crowd auch finden und pflegen!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de-CH" sz="1600" dirty="0"/>
              <a:t>Quelle: </a:t>
            </a:r>
            <a:r>
              <a:rPr lang="de-CH" sz="1600" dirty="0">
                <a:solidFill>
                  <a:srgbClr val="A832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Online-Umfrage des Bildarchivs 2017</a:t>
            </a:r>
            <a:endParaRPr lang="de-CH" sz="1600" dirty="0">
              <a:solidFill>
                <a:srgbClr val="A8322D"/>
              </a:solidFill>
            </a:endParaRP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98-DDFE-4326-B9CE-0A1C61141728}" type="datetime1">
              <a:rPr lang="de-DE" smtClean="0"/>
              <a:t>31.01.2022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ETH-Bibliothek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71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Community Management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31839" y="1412875"/>
            <a:ext cx="6595974" cy="4679950"/>
          </a:xfrm>
        </p:spPr>
        <p:txBody>
          <a:bodyPr/>
          <a:lstStyle/>
          <a:p>
            <a:r>
              <a:rPr lang="de-CH" dirty="0"/>
              <a:t>Feedback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! </a:t>
            </a:r>
          </a:p>
          <a:p>
            <a:r>
              <a:rPr lang="de-CH" dirty="0"/>
              <a:t>Bearbeitung der Kommentare innert 2 bis 3 Arbeitstage</a:t>
            </a:r>
            <a:endParaRPr lang="de-CH" dirty="0">
              <a:hlinkClick r:id="" action="ppaction://noaction"/>
            </a:endParaRPr>
          </a:p>
          <a:p>
            <a:r>
              <a:rPr lang="de-CH" dirty="0"/>
              <a:t>Regelmässiger, teilweise intensiver E-Mail-Kontakt, vor allem mit der Top 10</a:t>
            </a:r>
          </a:p>
          <a:p>
            <a:r>
              <a:rPr lang="de-CH" dirty="0">
                <a:solidFill>
                  <a:srgbClr val="A832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Jährliche Treffen</a:t>
            </a:r>
            <a:r>
              <a:rPr lang="de-CH" dirty="0">
                <a:solidFill>
                  <a:srgbClr val="A8322D"/>
                </a:solidFill>
              </a:rPr>
              <a:t> </a:t>
            </a:r>
            <a:r>
              <a:rPr lang="de-CH" dirty="0"/>
              <a:t>mit den Freiwilligen: Infoveranstaltung mit anschliessendem </a:t>
            </a:r>
            <a:r>
              <a:rPr lang="de-CH" dirty="0" err="1"/>
              <a:t>Apéro</a:t>
            </a:r>
            <a:endParaRPr lang="de-CH" dirty="0"/>
          </a:p>
          <a:p>
            <a:r>
              <a:rPr lang="de-CH" dirty="0"/>
              <a:t>Grosse Lernbereitschaft bei den Freiwilligen, z.B. strukturierte Kommentare</a:t>
            </a:r>
          </a:p>
          <a:p>
            <a:r>
              <a:rPr lang="de-CH" dirty="0"/>
              <a:t>Top 10 seit Januar 2016 beinahe konstant, 5 davon auch in der Top 10 sMapshot!</a:t>
            </a:r>
          </a:p>
          <a:p>
            <a:r>
              <a:rPr lang="de-CH" dirty="0"/>
              <a:t>Freiwillige engagieren sich auch in anderen Projekten der ETH-Bibliothek oder in sMapshot-Kampagnen von anderen GLAMs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DF5-7ADF-4D5A-9217-66B37119B083}" type="datetime1">
              <a:rPr lang="de-DE" smtClean="0"/>
              <a:t>31.01.2022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ETH-Bibliothek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F0AB233-1C58-4F97-8923-0C138DBBF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7813" y="2188636"/>
            <a:ext cx="4320000" cy="287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F01845A-F702-472C-821E-3666E8E681B9}"/>
              </a:ext>
            </a:extLst>
          </p:cNvPr>
          <p:cNvSpPr txBox="1"/>
          <p:nvPr/>
        </p:nvSpPr>
        <p:spPr>
          <a:xfrm>
            <a:off x="7329595" y="5183699"/>
            <a:ext cx="413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Die Top 10 am 1. Crowdsourcing-Treffen im November 2016 (</a:t>
            </a:r>
            <a:r>
              <a:rPr lang="de-CH" sz="1100" dirty="0">
                <a:solidFill>
                  <a:srgbClr val="A8322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Blogpost</a:t>
            </a:r>
            <a:r>
              <a:rPr lang="de-CH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96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1A5076B-45C4-46AB-B449-818ECC0D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Blog «Crowdsourcing» seit Mai 2016 und Twitter seit Mai 2021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33813F8-D849-41D9-A8E8-F5A0E0E84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2" y="1412875"/>
            <a:ext cx="5487545" cy="4860000"/>
          </a:xfrm>
        </p:spPr>
        <p:txBody>
          <a:bodyPr/>
          <a:lstStyle/>
          <a:p>
            <a:r>
              <a:rPr lang="de-CH" i="1" dirty="0"/>
              <a:t>Das </a:t>
            </a:r>
            <a:r>
              <a:rPr lang="de-CH" dirty="0"/>
              <a:t>Kommunikationsmedium mit den Freiwilligen, aber auch für die Fachcommunity</a:t>
            </a:r>
          </a:p>
          <a:p>
            <a:r>
              <a:rPr lang="de-CH" dirty="0"/>
              <a:t>2 Blogposts pro Woche (Mo + Fr)</a:t>
            </a:r>
          </a:p>
          <a:p>
            <a:r>
              <a:rPr lang="de-CH" dirty="0"/>
              <a:t>629 Blogpost</a:t>
            </a:r>
          </a:p>
          <a:p>
            <a:r>
              <a:rPr lang="de-CH" dirty="0"/>
              <a:t>Monatliche </a:t>
            </a:r>
            <a:r>
              <a:rPr lang="de-CH" dirty="0">
                <a:solidFill>
                  <a:srgbClr val="A832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Statistik</a:t>
            </a:r>
            <a:r>
              <a:rPr lang="de-CH" dirty="0"/>
              <a:t> (sehr wichtig!)</a:t>
            </a:r>
          </a:p>
          <a:p>
            <a:r>
              <a:rPr lang="de-CH" dirty="0">
                <a:solidFill>
                  <a:srgbClr val="A8322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Diskussionsforum</a:t>
            </a:r>
            <a:endParaRPr lang="de-CH" dirty="0">
              <a:solidFill>
                <a:srgbClr val="A8322D"/>
              </a:solidFill>
            </a:endParaRPr>
          </a:p>
          <a:p>
            <a:r>
              <a:rPr lang="de-CH" dirty="0">
                <a:solidFill>
                  <a:srgbClr val="A8322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Video-Testimonials</a:t>
            </a:r>
            <a:r>
              <a:rPr lang="de-CH" dirty="0"/>
              <a:t>, </a:t>
            </a:r>
            <a:r>
              <a:rPr lang="de-CH" dirty="0">
                <a:solidFill>
                  <a:srgbClr val="A8322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Presse und Medien</a:t>
            </a:r>
            <a:r>
              <a:rPr lang="de-CH" dirty="0"/>
              <a:t>, viele </a:t>
            </a:r>
            <a:r>
              <a:rPr lang="de-CH" dirty="0">
                <a:solidFill>
                  <a:srgbClr val="A8322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Fachvorträge</a:t>
            </a:r>
            <a:endParaRPr lang="de-CH" dirty="0">
              <a:solidFill>
                <a:srgbClr val="A8322D"/>
              </a:solidFill>
            </a:endParaRPr>
          </a:p>
          <a:p>
            <a:r>
              <a:rPr lang="de-CH" dirty="0"/>
              <a:t>Freiwillige bloggen mit!</a:t>
            </a:r>
          </a:p>
          <a:p>
            <a:r>
              <a:rPr lang="de-CH" dirty="0"/>
              <a:t>Seit Mai 2021 auch Twitter-Account: </a:t>
            </a:r>
            <a:r>
              <a:rPr lang="de-CH" b="0" dirty="0">
                <a:solidFill>
                  <a:srgbClr val="A8322D"/>
                </a:solidFill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@ETHBildarchiv</a:t>
            </a:r>
            <a:endParaRPr lang="de-CH" dirty="0">
              <a:solidFill>
                <a:srgbClr val="A8322D"/>
              </a:solidFill>
              <a:latin typeface="+mj-lt"/>
            </a:endParaRP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2F8D1F-DAF6-4789-8099-BABA7A38F1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8DDBCF7-635E-4860-8D2C-2597905D511B}" type="datetime1">
              <a:rPr lang="de-DE" smtClean="0"/>
              <a:t>31.01.2022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E4DE61-1AC4-46FB-AFF4-CA7C0A72FB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2D5C69-4F7B-4618-8001-8C8388EB69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A0F8D5C-838C-4820-912D-AC4E6A92D1C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8C03C06-84D8-4E78-929B-7D70F3BDB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8" name="Grafik 17">
            <a:hlinkClick r:id="rId8"/>
            <a:extLst>
              <a:ext uri="{FF2B5EF4-FFF2-40B4-BE49-F238E27FC236}">
                <a16:creationId xmlns:a16="http://schemas.microsoft.com/office/drawing/2014/main" id="{CF43F25C-4ADF-4E5C-9E59-3A2A71D65A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70" y="1256323"/>
            <a:ext cx="6120000" cy="51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6353E-B595-43A4-819F-1E10DF76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F71E2-B315-41EF-8278-C7F26260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1DFDDE-1282-4134-80BE-D0A128EE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9230E-89D7-409C-8682-0EB3E4CC94FB}" type="datetime1">
              <a:rPr lang="de-DE" smtClean="0"/>
              <a:t>31.01.2022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F5B8FA-DF85-4116-82CC-8D45851C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D265A-E421-40AB-A036-CEF62932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013FB-4197-4D3D-BC60-D6F42BB26325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9BD669F-D94B-4F84-9EE7-38B871D867C9}"/>
              </a:ext>
            </a:extLst>
          </p:cNvPr>
          <p:cNvSpPr/>
          <p:nvPr/>
        </p:nvSpPr>
        <p:spPr>
          <a:xfrm>
            <a:off x="3169976" y="1053421"/>
            <a:ext cx="5409025" cy="954107"/>
          </a:xfrm>
          <a:prstGeom prst="rect">
            <a:avLst/>
          </a:prstGeom>
          <a:solidFill>
            <a:srgbClr val="AF1E2D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Völlig unterschätzter Aufwand! </a:t>
            </a:r>
            <a:b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Aber: Mehrwert ist unbezahlbar!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F8E949D4-220B-45CF-B6A5-CAE9934D7CD4}"/>
              </a:ext>
            </a:extLst>
          </p:cNvPr>
          <p:cNvSpPr txBox="1">
            <a:spLocks/>
          </p:cNvSpPr>
          <p:nvPr/>
        </p:nvSpPr>
        <p:spPr bwMode="auto">
          <a:xfrm>
            <a:off x="884238" y="2437741"/>
            <a:ext cx="10728325" cy="320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39750" indent="-53975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A8322D"/>
              </a:buClr>
              <a:buFont typeface="+mj-lt"/>
              <a:buAutoNum type="arabicPeriod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A8322D"/>
              </a:buClr>
              <a:buFont typeface="+mj-lt"/>
              <a:buAutoNum type="arabicPeriod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A8322D"/>
              </a:buClr>
              <a:buFont typeface="+mj-lt"/>
              <a:buAutoNum type="arabicPeriod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A8322D"/>
              </a:buClr>
              <a:buFont typeface="+mj-lt"/>
              <a:buAutoNum type="arabicPeriod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A8322D"/>
              </a:buClr>
              <a:buFont typeface="+mj-lt"/>
              <a:buAutoNum type="arabicPeriod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Grundlegende digitale Strategie: «Dahin gehen, wo die Nutzenden sind»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err="1"/>
              <a:t>Openess</a:t>
            </a:r>
            <a:r>
              <a:rPr lang="de-CH" dirty="0"/>
              <a:t> ist auf mehreren Ebenen wichtig, nicht nur OA und 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Wichtige Anreicherung unserer Metadaten und Bereicherung unseres Alltags (Jobenrichment)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Open Culture und Co-</a:t>
            </a:r>
            <a:r>
              <a:rPr lang="de-CH" dirty="0" err="1"/>
              <a:t>Creation</a:t>
            </a:r>
            <a:r>
              <a:rPr lang="de-CH" dirty="0"/>
              <a:t> mit den Freiwilligen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/>
              <a:t>Offene Haltung bibliotheksseitig (das mussten wir aber auch zuerst lernen und zulassen…)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/>
              <a:t>Wissen teilen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/>
              <a:t>Mit-Entwickler, Beta-Tester, Verbesserungsvorschläge zum Webfrontend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/>
              <a:t>Diskutieren untereinander im Blogforum und schreiben auch Posts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/>
              <a:t>Freundschaften</a:t>
            </a:r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990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hteck 6"/>
          <p:cNvSpPr>
            <a:spLocks noChangeArrowheads="1"/>
          </p:cNvSpPr>
          <p:nvPr/>
        </p:nvSpPr>
        <p:spPr bwMode="auto">
          <a:xfrm>
            <a:off x="434181" y="2882545"/>
            <a:ext cx="1121156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rgbClr val="C00000"/>
                </a:solidFill>
                <a:latin typeface="+mj-lt"/>
              </a:rPr>
              <a:t>Vielen Dank für Ihre Aufmerksamkeit! Fragen?</a:t>
            </a:r>
          </a:p>
          <a:p>
            <a:pPr eaLnBrk="1" hangingPunct="1"/>
            <a:endParaRPr lang="de-DE" altLang="de-DE" sz="2800" dirty="0">
              <a:solidFill>
                <a:srgbClr val="C00000"/>
              </a:solidFill>
              <a:latin typeface="+mj-lt"/>
            </a:endParaRPr>
          </a:p>
          <a:p>
            <a:endParaRPr lang="de-DE" altLang="de-DE" dirty="0">
              <a:latin typeface="+mj-lt"/>
            </a:endParaRPr>
          </a:p>
          <a:p>
            <a:r>
              <a:rPr lang="de-DE" altLang="de-DE" dirty="0">
                <a:latin typeface="+mj-lt"/>
              </a:rPr>
              <a:t>Nicole Graf</a:t>
            </a:r>
          </a:p>
          <a:p>
            <a:r>
              <a:rPr lang="de-DE" altLang="de-DE" dirty="0">
                <a:latin typeface="+mj-lt"/>
              </a:rPr>
              <a:t>Leitung Bildarchiv der ETH-Bibliothek</a:t>
            </a:r>
          </a:p>
          <a:p>
            <a:r>
              <a:rPr lang="de-DE" altLang="de-DE" dirty="0" err="1">
                <a:latin typeface="+mj-lt"/>
              </a:rPr>
              <a:t>Rämistrasse</a:t>
            </a:r>
            <a:r>
              <a:rPr lang="de-DE" altLang="de-DE" dirty="0">
                <a:latin typeface="+mj-lt"/>
              </a:rPr>
              <a:t> 101, CH-8092 Zürich</a:t>
            </a:r>
          </a:p>
          <a:p>
            <a:r>
              <a:rPr lang="de-DE" altLang="de-DE" dirty="0">
                <a:latin typeface="+mj-lt"/>
              </a:rPr>
              <a:t>Tel. +41 44 632 80 81</a:t>
            </a:r>
          </a:p>
          <a:p>
            <a:r>
              <a:rPr lang="de-DE" altLang="de-DE" dirty="0">
                <a:latin typeface="+mj-lt"/>
                <a:hlinkClick r:id="rId3"/>
              </a:rPr>
              <a:t>nicole.graf@library.ethz.ch</a:t>
            </a:r>
            <a:endParaRPr lang="de-DE" altLang="de-DE" dirty="0">
              <a:latin typeface="+mj-lt"/>
            </a:endParaRPr>
          </a:p>
          <a:p>
            <a:r>
              <a:rPr lang="de-CH" dirty="0">
                <a:hlinkClick r:id="rId4"/>
              </a:rPr>
              <a:t>      @niggegraf</a:t>
            </a:r>
            <a:endParaRPr lang="de-CH" dirty="0"/>
          </a:p>
          <a:p>
            <a:endParaRPr lang="de-CH" altLang="de-DE" sz="1600" dirty="0">
              <a:latin typeface="+mj-lt"/>
            </a:endParaRPr>
          </a:p>
          <a:p>
            <a:endParaRPr lang="de-CH" altLang="de-DE" sz="1600" dirty="0">
              <a:latin typeface="+mj-lt"/>
            </a:endParaRPr>
          </a:p>
          <a:p>
            <a:endParaRPr lang="de-DE" altLang="de-DE" sz="1600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81" y="620690"/>
            <a:ext cx="11323638" cy="21185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9059121" y="6308727"/>
            <a:ext cx="2698699" cy="434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7" y="5435904"/>
            <a:ext cx="396000" cy="396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C7B65CE-3AEB-49CF-8BC2-8AD46C212701}"/>
              </a:ext>
            </a:extLst>
          </p:cNvPr>
          <p:cNvSpPr txBox="1"/>
          <p:nvPr/>
        </p:nvSpPr>
        <p:spPr>
          <a:xfrm>
            <a:off x="6096000" y="4214714"/>
            <a:ext cx="4778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de-CH" altLang="de-DE" dirty="0">
                <a:solidFill>
                  <a:srgbClr val="A8322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E-Pics Bildarchiv</a:t>
            </a:r>
            <a:endParaRPr lang="de-CH" altLang="de-DE" dirty="0">
              <a:solidFill>
                <a:srgbClr val="A8322D"/>
              </a:solidFill>
            </a:endParaRPr>
          </a:p>
          <a:p>
            <a:pPr>
              <a:spcBef>
                <a:spcPct val="0"/>
              </a:spcBef>
            </a:pPr>
            <a:r>
              <a:rPr lang="de-CH" altLang="de-DE" dirty="0"/>
              <a:t>Google Bilder</a:t>
            </a:r>
          </a:p>
          <a:p>
            <a:pPr>
              <a:spcBef>
                <a:spcPct val="0"/>
              </a:spcBef>
            </a:pPr>
            <a:r>
              <a:rPr lang="de-CH" altLang="de-DE" dirty="0">
                <a:solidFill>
                  <a:srgbClr val="A8322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sMapshot</a:t>
            </a:r>
            <a:endParaRPr lang="de-CH" altLang="de-DE" dirty="0">
              <a:solidFill>
                <a:srgbClr val="A8322D"/>
              </a:solidFill>
            </a:endParaRPr>
          </a:p>
          <a:p>
            <a:pPr>
              <a:spcBef>
                <a:spcPct val="0"/>
              </a:spcBef>
            </a:pPr>
            <a:r>
              <a:rPr lang="de-CH" altLang="de-DE" dirty="0">
                <a:solidFill>
                  <a:srgbClr val="A8322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de-CH" altLang="de-DE" dirty="0">
              <a:solidFill>
                <a:srgbClr val="A8322D"/>
              </a:solidFill>
            </a:endParaRPr>
          </a:p>
          <a:p>
            <a:pPr>
              <a:spcBef>
                <a:spcPct val="0"/>
              </a:spcBef>
            </a:pPr>
            <a:r>
              <a:rPr lang="de-CH" altLang="de-DE" dirty="0">
                <a:solidFill>
                  <a:srgbClr val="A8322D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Luftbildindex</a:t>
            </a:r>
            <a:endParaRPr lang="de-CH" altLang="de-DE" dirty="0">
              <a:solidFill>
                <a:srgbClr val="A8322D"/>
              </a:solidFill>
            </a:endParaRPr>
          </a:p>
          <a:p>
            <a:r>
              <a:rPr lang="de-CH" altLang="de-DE" dirty="0"/>
              <a:t>Arthistoriucum.net (</a:t>
            </a:r>
            <a:r>
              <a:rPr lang="de-CH" altLang="de-DE" dirty="0" err="1"/>
              <a:t>upcoming</a:t>
            </a:r>
            <a:r>
              <a:rPr lang="de-CH" altLang="de-DE" dirty="0"/>
              <a:t>)</a:t>
            </a:r>
          </a:p>
          <a:p>
            <a:pPr>
              <a:spcBef>
                <a:spcPct val="0"/>
              </a:spcBef>
            </a:pPr>
            <a:r>
              <a:rPr lang="de-CH" altLang="de-DE" dirty="0">
                <a:solidFill>
                  <a:srgbClr val="A8322D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 Crowdsourcing</a:t>
            </a:r>
            <a:endParaRPr lang="de-CH" altLang="de-DE" dirty="0">
              <a:solidFill>
                <a:srgbClr val="A8322D"/>
              </a:solidFill>
            </a:endParaRPr>
          </a:p>
          <a:p>
            <a:pPr>
              <a:spcBef>
                <a:spcPct val="0"/>
              </a:spcBef>
            </a:pPr>
            <a:r>
              <a:rPr lang="de-CH" altLang="de-DE" dirty="0">
                <a:solidFill>
                  <a:srgbClr val="A8322D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Twitter-Kanal</a:t>
            </a:r>
            <a:endParaRPr lang="de-CH" altLang="de-DE" dirty="0">
              <a:solidFill>
                <a:srgbClr val="A8322D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A2FE8D-7266-45B7-8B74-B1E7C670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C950AD-BCA1-4C26-AAF2-53A8784A332B}" type="datetime1">
              <a:rPr lang="de-DE" smtClean="0"/>
              <a:t>31.01.2022</a:t>
            </a:fld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5FD0AF3-C384-4DEC-8659-87675282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C32C6B2-82E3-468D-98A5-58202BDD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F8D5C-838C-4820-912D-AC4E6A92D1CE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610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Zahlen &amp; Fakten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Gründung 2001 als Bildagentur</a:t>
            </a:r>
          </a:p>
          <a:p>
            <a:r>
              <a:rPr lang="de-CH" dirty="0">
                <a:solidFill>
                  <a:srgbClr val="A832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Access</a:t>
            </a:r>
            <a:r>
              <a:rPr lang="de-CH" dirty="0"/>
              <a:t>, Berliner Erklärung 2006</a:t>
            </a:r>
          </a:p>
          <a:p>
            <a:r>
              <a:rPr lang="de-CH" dirty="0">
                <a:solidFill>
                  <a:srgbClr val="A8322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Data</a:t>
            </a:r>
            <a:r>
              <a:rPr lang="de-CH" dirty="0"/>
              <a:t> 2015 (keine Gebühren, ausser Neudigitalisierung)</a:t>
            </a:r>
          </a:p>
          <a:p>
            <a:pPr algn="just"/>
            <a:r>
              <a:rPr lang="de-CH" dirty="0">
                <a:solidFill>
                  <a:srgbClr val="A8322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Library Badge 2020</a:t>
            </a:r>
            <a:endParaRPr lang="de-CH" dirty="0">
              <a:solidFill>
                <a:srgbClr val="A8322D"/>
              </a:solidFill>
            </a:endParaRPr>
          </a:p>
          <a:p>
            <a:endParaRPr lang="de-CH" b="1" dirty="0"/>
          </a:p>
          <a:p>
            <a:r>
              <a:rPr lang="de-CH" b="1" dirty="0"/>
              <a:t>3,5</a:t>
            </a:r>
            <a:r>
              <a:rPr lang="de-CH" dirty="0"/>
              <a:t> Mio. physische Bilder</a:t>
            </a:r>
          </a:p>
          <a:p>
            <a:r>
              <a:rPr lang="de-CH" b="1" dirty="0"/>
              <a:t>630’000 Bilder </a:t>
            </a:r>
            <a:r>
              <a:rPr lang="de-CH" dirty="0"/>
              <a:t>online auf </a:t>
            </a:r>
            <a:r>
              <a:rPr lang="de-CH" dirty="0">
                <a:solidFill>
                  <a:srgbClr val="A8322D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E-Pics Bildarchiv</a:t>
            </a:r>
            <a:endParaRPr lang="de-CH" dirty="0">
              <a:solidFill>
                <a:srgbClr val="A8322D"/>
              </a:solidFill>
            </a:endParaRPr>
          </a:p>
          <a:p>
            <a:r>
              <a:rPr lang="de-CH" dirty="0"/>
              <a:t>Digitalisierung pro Jahr: </a:t>
            </a:r>
            <a:r>
              <a:rPr lang="de-CH" b="1" dirty="0"/>
              <a:t>60’000 bis 80’000 </a:t>
            </a:r>
            <a:r>
              <a:rPr lang="de-CH" dirty="0"/>
              <a:t>Bilder</a:t>
            </a:r>
          </a:p>
          <a:p>
            <a:endParaRPr lang="de-CH" b="1" dirty="0"/>
          </a:p>
          <a:p>
            <a:r>
              <a:rPr lang="de-CH" b="1" dirty="0"/>
              <a:t>6 </a:t>
            </a:r>
            <a:r>
              <a:rPr lang="de-CH" dirty="0"/>
              <a:t>festangestellte </a:t>
            </a:r>
            <a:r>
              <a:rPr lang="de-CH" b="1" dirty="0"/>
              <a:t>Mitarbeitende (470 %) </a:t>
            </a:r>
            <a:r>
              <a:rPr lang="de-CH" dirty="0"/>
              <a:t>und 7 stud. Hilfskräfte (180 %)</a:t>
            </a:r>
          </a:p>
          <a:p>
            <a:r>
              <a:rPr lang="de-CH" dirty="0">
                <a:solidFill>
                  <a:srgbClr val="A8322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Webseite</a:t>
            </a:r>
            <a:r>
              <a:rPr lang="de-CH" dirty="0"/>
              <a:t> der Bibliothek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" name="Bildplatzhalter 9" descr="Ein Bild, das Gebäude, weiß, schwarz, alt enthält.&#10;&#10;Automatisch generierte Beschreibung">
            <a:extLst>
              <a:ext uri="{FF2B5EF4-FFF2-40B4-BE49-F238E27FC236}">
                <a16:creationId xmlns:a16="http://schemas.microsoft.com/office/drawing/2014/main" id="{881843E3-BE92-4B01-8AC1-0B9A03BAB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r="15856"/>
          <a:stretch>
            <a:fillRect/>
          </a:stretch>
        </p:blipFill>
        <p:spPr>
          <a:xfrm>
            <a:off x="731837" y="1103491"/>
            <a:ext cx="5040000" cy="4860000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AB95F9-BD2F-4D5B-8587-7097E1B961B0}" type="datetime1">
              <a:rPr lang="de-DE" smtClean="0"/>
              <a:t>31.01.2022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ETH-Bibliothek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0AB43F-A099-4EBF-80C1-A70C9B808B57}"/>
              </a:ext>
            </a:extLst>
          </p:cNvPr>
          <p:cNvSpPr txBox="1"/>
          <p:nvPr/>
        </p:nvSpPr>
        <p:spPr>
          <a:xfrm>
            <a:off x="682600" y="6061373"/>
            <a:ext cx="52073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50" dirty="0">
                <a:cs typeface="Arial" panose="020B0604020202020204" pitchFamily="34" charset="0"/>
              </a:rPr>
              <a:t>Unbekannt: Zürich, ETH Zürich, Hauptgebäude (HG), Fassade West mit Polyterrasse, ca. 1930 (Ans_00139, </a:t>
            </a:r>
            <a:r>
              <a:rPr lang="de-CH" sz="1050" dirty="0">
                <a:solidFill>
                  <a:srgbClr val="A8322D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http://doi.org/10.3932/ethz-a-000012989</a:t>
            </a:r>
            <a:r>
              <a:rPr lang="de-CH" sz="1050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872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 descr="Ein Bild, das Text, Screenshot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C43D7999-D017-4E5E-B286-8810CFDF9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3" r="1" b="4567"/>
          <a:stretch/>
        </p:blipFill>
        <p:spPr>
          <a:xfrm>
            <a:off x="532511" y="1126616"/>
            <a:ext cx="11659489" cy="4953415"/>
          </a:xfr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A3B796-7BDC-4F2E-845A-D43822E5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3694" y="6321240"/>
            <a:ext cx="611188" cy="2159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5B02E4F-C556-4E2B-9041-4DB486AC625B}" type="datetime1">
              <a:rPr lang="de-DE" smtClean="0"/>
              <a:t>31.01.2022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1C087F-1744-4B35-98D3-91E2B569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1069" y="6321240"/>
            <a:ext cx="5400675" cy="2159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CH"/>
              <a:t>ETH-Bibliothek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C5A12E-EE94-42B9-B21C-5EDAFAC3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269" y="6321240"/>
            <a:ext cx="322263" cy="2159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07013FB-4197-4D3D-BC60-D6F42BB26325}" type="slidenum">
              <a:rPr lang="de-CH" smtClean="0"/>
              <a:pPr>
                <a:spcAft>
                  <a:spcPts val="600"/>
                </a:spcAft>
                <a:defRPr/>
              </a:pPr>
              <a:t>3</a:t>
            </a:fld>
            <a:endParaRPr lang="de-CH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A1EF918-C115-4D00-B1AF-9873BB533990}"/>
              </a:ext>
            </a:extLst>
          </p:cNvPr>
          <p:cNvSpPr/>
          <p:nvPr/>
        </p:nvSpPr>
        <p:spPr>
          <a:xfrm>
            <a:off x="404204" y="4280758"/>
            <a:ext cx="3716786" cy="756690"/>
          </a:xfrm>
          <a:prstGeom prst="rect">
            <a:avLst/>
          </a:prstGeom>
          <a:noFill/>
          <a:ln w="28575">
            <a:solidFill>
              <a:srgbClr val="A83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70D5415-9BDC-464A-AB1E-149C53A9A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880" y="3542755"/>
            <a:ext cx="3600000" cy="2274577"/>
          </a:xfrm>
          <a:prstGeom prst="rect">
            <a:avLst/>
          </a:prstGeom>
          <a:ln w="19050">
            <a:solidFill>
              <a:srgbClr val="A8322D"/>
            </a:solidFill>
          </a:ln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21F27DD-D28B-4991-8E45-3069CCC10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494" y="122162"/>
            <a:ext cx="2520000" cy="6613675"/>
          </a:xfrm>
          <a:prstGeom prst="rect">
            <a:avLst/>
          </a:prstGeom>
          <a:ln w="19050">
            <a:solidFill>
              <a:srgbClr val="A8322D"/>
            </a:solidFill>
          </a:ln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E03A0EF3-728E-4673-A627-DF63C1A07068}"/>
              </a:ext>
            </a:extLst>
          </p:cNvPr>
          <p:cNvSpPr/>
          <p:nvPr/>
        </p:nvSpPr>
        <p:spPr>
          <a:xfrm>
            <a:off x="405621" y="3004664"/>
            <a:ext cx="1325926" cy="214646"/>
          </a:xfrm>
          <a:prstGeom prst="rect">
            <a:avLst/>
          </a:prstGeom>
          <a:noFill/>
          <a:ln w="28575">
            <a:solidFill>
              <a:srgbClr val="A83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20EF1AD7-5FED-4077-976E-7C4ADA23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260350"/>
            <a:ext cx="10728325" cy="900113"/>
          </a:xfrm>
        </p:spPr>
        <p:txBody>
          <a:bodyPr/>
          <a:lstStyle/>
          <a:p>
            <a:r>
              <a:rPr lang="de-CH" dirty="0"/>
              <a:t>Open Data und KI (</a:t>
            </a:r>
            <a:r>
              <a:rPr lang="de-CH" dirty="0" err="1"/>
              <a:t>Clarifai</a:t>
            </a:r>
            <a:r>
              <a:rPr lang="de-CH" dirty="0"/>
              <a:t>/General)</a:t>
            </a:r>
          </a:p>
        </p:txBody>
      </p:sp>
    </p:spTree>
    <p:extLst>
      <p:ext uri="{BB962C8B-B14F-4D97-AF65-F5344CB8AC3E}">
        <p14:creationId xmlns:p14="http://schemas.microsoft.com/office/powerpoint/2010/main" val="33529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Phasen des Crowdsourcings im Bildarchiv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rgbClr val="C00000"/>
                </a:solidFill>
              </a:rPr>
              <a:t>Crowdsourcing 1 (2009-2013): «kontrolliertes» CS, Swissair</a:t>
            </a:r>
          </a:p>
          <a:p>
            <a:r>
              <a:rPr lang="de-CH" dirty="0"/>
              <a:t>Pensionäre melden sich proaktiv im Bildarchiv</a:t>
            </a:r>
          </a:p>
          <a:p>
            <a:r>
              <a:rPr lang="de-CH" dirty="0"/>
              <a:t>Gut vernetzte und ansprechbare </a:t>
            </a:r>
            <a:r>
              <a:rPr lang="de-CH" dirty="0" err="1"/>
              <a:t>Crowd</a:t>
            </a:r>
            <a:r>
              <a:rPr lang="de-CH" dirty="0"/>
              <a:t>: regelmässige Treffen, Zeitschriften, gr. intrinsische Motivation</a:t>
            </a:r>
          </a:p>
          <a:p>
            <a:pPr marL="0" indent="0">
              <a:buNone/>
            </a:pPr>
            <a:r>
              <a:rPr lang="de-CH" sz="2400" b="1" dirty="0">
                <a:solidFill>
                  <a:srgbClr val="00B050"/>
                </a:solidFill>
              </a:rPr>
              <a:t>Crowdsourcing 2 (9. Dez. 2015-): Kommentarfunktion für alle</a:t>
            </a:r>
          </a:p>
          <a:p>
            <a:r>
              <a:rPr lang="de-CH" dirty="0"/>
              <a:t>Nicht planbarer Artikel in der </a:t>
            </a:r>
            <a:r>
              <a:rPr lang="de-CH" dirty="0">
                <a:solidFill>
                  <a:srgbClr val="A8322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Neuen Zürcher Zeitung</a:t>
            </a:r>
            <a:r>
              <a:rPr lang="de-CH" dirty="0">
                <a:solidFill>
                  <a:srgbClr val="A8322D"/>
                </a:solidFill>
              </a:rPr>
              <a:t> </a:t>
            </a:r>
            <a:r>
              <a:rPr lang="de-CH" dirty="0"/>
              <a:t>am 18. Januar 2016</a:t>
            </a:r>
          </a:p>
          <a:p>
            <a:r>
              <a:rPr lang="de-CH" dirty="0"/>
              <a:t>Tagesschau (TV) am selben Abend, Radio und schweizweite Medienberichte</a:t>
            </a:r>
          </a:p>
          <a:p>
            <a:pPr marL="0" indent="0">
              <a:buNone/>
            </a:pPr>
            <a:r>
              <a:rPr lang="de-CH" sz="2400" b="1" dirty="0">
                <a:solidFill>
                  <a:srgbClr val="0070C0"/>
                </a:solidFill>
              </a:rPr>
              <a:t>Crowdsourcing 3 (1. Feb. 2018-): Georeferenzierung auf </a:t>
            </a:r>
            <a:r>
              <a:rPr lang="de-CH" sz="2400" b="1" dirty="0" err="1">
                <a:solidFill>
                  <a:srgbClr val="0070C0"/>
                </a:solidFill>
              </a:rPr>
              <a:t>sMapshot</a:t>
            </a:r>
            <a:endParaRPr lang="de-CH" sz="2400" b="1" dirty="0">
              <a:solidFill>
                <a:srgbClr val="0070C0"/>
              </a:solidFill>
            </a:endParaRPr>
          </a:p>
          <a:p>
            <a:r>
              <a:rPr lang="de-CH" dirty="0"/>
              <a:t>Die bestehende </a:t>
            </a:r>
            <a:r>
              <a:rPr lang="de-CH" dirty="0" err="1"/>
              <a:t>Crowd</a:t>
            </a:r>
            <a:r>
              <a:rPr lang="de-CH" dirty="0"/>
              <a:t> plus neue Interessierte</a:t>
            </a:r>
          </a:p>
          <a:p>
            <a:endParaRPr lang="de-CH" dirty="0"/>
          </a:p>
          <a:p>
            <a:pPr marL="0" indent="0">
              <a:buNone/>
            </a:pPr>
            <a:endParaRPr lang="de-CH" b="1" dirty="0">
              <a:solidFill>
                <a:srgbClr val="0070C0"/>
              </a:solidFill>
            </a:endParaRPr>
          </a:p>
          <a:p>
            <a:endParaRPr lang="de-CH" dirty="0"/>
          </a:p>
          <a:p>
            <a:pPr marL="0" indent="0">
              <a:buNone/>
            </a:pPr>
            <a:endParaRPr lang="de-CH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de-CH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1B92-B90C-4828-8187-F4623885DCA9}" type="datetime1">
              <a:rPr lang="de-DE" smtClean="0"/>
              <a:t>31.01.2022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ETH-Bibliothek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42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Bilderschliessung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rgbClr val="A8322D"/>
                </a:solidFill>
              </a:rPr>
              <a:t>Seit Dezember 2015</a:t>
            </a:r>
          </a:p>
          <a:p>
            <a:r>
              <a:rPr lang="de-CH" dirty="0">
                <a:hlinkClick r:id="rId2"/>
              </a:rPr>
              <a:t>E-Pics Bildarchiv </a:t>
            </a:r>
            <a:r>
              <a:rPr lang="de-CH" dirty="0"/>
              <a:t>mit offener Kommentarfunktion bei 630’000 Bildern</a:t>
            </a:r>
          </a:p>
          <a:p>
            <a:r>
              <a:rPr lang="de-CH" dirty="0"/>
              <a:t>110’689 eingegangene E-Mails</a:t>
            </a:r>
          </a:p>
          <a:p>
            <a:r>
              <a:rPr lang="de-CH" dirty="0"/>
              <a:t>&gt; 1’300 Freiwillige</a:t>
            </a:r>
          </a:p>
          <a:p>
            <a:r>
              <a:rPr lang="de-CH" dirty="0"/>
              <a:t>Top 10: 81 % aller E-Mails</a:t>
            </a:r>
          </a:p>
          <a:p>
            <a:pPr marL="0" indent="0">
              <a:buNone/>
            </a:pPr>
            <a:r>
              <a:rPr lang="de-CH" b="1" dirty="0">
                <a:solidFill>
                  <a:srgbClr val="A8322D"/>
                </a:solidFill>
              </a:rPr>
              <a:t>2021</a:t>
            </a:r>
          </a:p>
          <a:p>
            <a:r>
              <a:rPr lang="de-CH" dirty="0"/>
              <a:t>Ø eingegangene E-Mails pro Monat: 1’421</a:t>
            </a:r>
          </a:p>
          <a:p>
            <a:r>
              <a:rPr lang="de-CH" dirty="0"/>
              <a:t>Ø Aufwand Bildarchiv: 1,3 Std./Tag </a:t>
            </a:r>
          </a:p>
          <a:p>
            <a:r>
              <a:rPr lang="de-CH" dirty="0"/>
              <a:t>Ø Aufwand Freiwillige: 10 Min./Bild (Range 1 bis 120 Minuten) </a:t>
            </a:r>
            <a:endParaRPr lang="de-CH" dirty="0">
              <a:solidFill>
                <a:srgbClr val="A8322D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rgbClr val="A8322D"/>
                </a:solidFill>
              </a:rPr>
              <a:t>Aufwand Freiwillige insgesamt: 18’448 Stunden!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10435406" y="6429676"/>
            <a:ext cx="611187" cy="309262"/>
          </a:xfrm>
        </p:spPr>
        <p:txBody>
          <a:bodyPr/>
          <a:lstStyle/>
          <a:p>
            <a:fld id="{1281BE31-F602-42C0-84E1-629BF1172D46}" type="datetime1">
              <a:rPr lang="de-DE" smtClean="0"/>
              <a:t>31.01.2022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2040556" y="6523038"/>
            <a:ext cx="5400675" cy="215900"/>
          </a:xfrm>
        </p:spPr>
        <p:txBody>
          <a:bodyPr/>
          <a:lstStyle/>
          <a:p>
            <a:r>
              <a:rPr lang="de-DE" dirty="0"/>
              <a:t>ETH-Bibliothek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1299032" y="6460324"/>
            <a:ext cx="322262" cy="215900"/>
          </a:xfrm>
        </p:spPr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731838" y="1412875"/>
            <a:ext cx="5256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A8322D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rtl="0" eaLnBrk="1" fontAlgn="base" hangingPunct="1"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rtl="0" eaLnBrk="1" fontAlgn="base" hangingPunct="1"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71463" algn="l" rtl="0" eaLnBrk="1" fontAlgn="base" hangingPunct="1"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9875" algn="l" rtl="0" eaLnBrk="1" fontAlgn="base" hangingPunct="1"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>
                <a:solidFill>
                  <a:srgbClr val="A8322D"/>
                </a:solidFill>
              </a:rPr>
              <a:t>Wissen Sie mehr? // Sie wussten mehr! Danke!</a:t>
            </a:r>
          </a:p>
          <a:p>
            <a:r>
              <a:rPr lang="de-CH" dirty="0"/>
              <a:t>Identifizierung bei «Ohne Titel»</a:t>
            </a:r>
          </a:p>
          <a:p>
            <a:r>
              <a:rPr lang="de-CH" dirty="0"/>
              <a:t>Genauere Verortung</a:t>
            </a:r>
          </a:p>
          <a:p>
            <a:r>
              <a:rPr lang="de-CH" dirty="0"/>
              <a:t>Bessere, aussagekräftigere Bildlegenden</a:t>
            </a:r>
          </a:p>
          <a:p>
            <a:r>
              <a:rPr lang="de-CH" dirty="0"/>
              <a:t>Kontextinformationen, jedoch kein Wikipedia-Wissen</a:t>
            </a:r>
          </a:p>
          <a:p>
            <a:r>
              <a:rPr lang="de-CH" dirty="0"/>
              <a:t>Fehlende oder ungenaue Datierungen</a:t>
            </a:r>
          </a:p>
          <a:p>
            <a:r>
              <a:rPr lang="de-CH" dirty="0"/>
              <a:t>Korrektur falscher Angaben</a:t>
            </a:r>
          </a:p>
          <a:p>
            <a:endParaRPr lang="de-CH" dirty="0"/>
          </a:p>
          <a:p>
            <a:r>
              <a:rPr lang="de-CH" dirty="0"/>
              <a:t>Plausibilitätscheck durchs Bildarchiv</a:t>
            </a:r>
          </a:p>
          <a:p>
            <a:r>
              <a:rPr lang="de-CH" dirty="0" err="1"/>
              <a:t>Crowd</a:t>
            </a:r>
            <a:r>
              <a:rPr lang="de-CH" dirty="0"/>
              <a:t> korrigiert sich gegenseitig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26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F6BE581-0B3B-41ED-AF32-4E3830BC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260350"/>
            <a:ext cx="10728325" cy="900113"/>
          </a:xfrm>
        </p:spPr>
        <p:txBody>
          <a:bodyPr wrap="square" anchor="t">
            <a:normAutofit/>
          </a:bodyPr>
          <a:lstStyle/>
          <a:p>
            <a:r>
              <a:rPr lang="de-CH" dirty="0"/>
              <a:t>Statistik der eingegangen E-Mails</a:t>
            </a:r>
          </a:p>
        </p:txBody>
      </p:sp>
      <p:pic>
        <p:nvPicPr>
          <p:cNvPr id="11" name="Bildplatzhalter 10" descr="Ein Bild, das Text, Schreibgerät, Briefpapier, Bleistift enthält.&#10;&#10;Automatisch generierte Beschreibung">
            <a:extLst>
              <a:ext uri="{FF2B5EF4-FFF2-40B4-BE49-F238E27FC236}">
                <a16:creationId xmlns:a16="http://schemas.microsoft.com/office/drawing/2014/main" id="{26A2167B-D6ED-42F0-AB22-4DB71422A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8" y="1412875"/>
            <a:ext cx="10285604" cy="4679950"/>
          </a:xfr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1458D8-03CE-4F15-BA84-10E3A9BC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4325" y="6523038"/>
            <a:ext cx="611188" cy="2159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8F074F3-03E4-4350-B3E0-75A7A081960E}" type="datetime1">
              <a:rPr lang="de-DE" smtClean="0"/>
              <a:t>31.01.2022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BFD60D-2AA8-4055-98A2-AB14300F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3038"/>
            <a:ext cx="5400675" cy="2159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CH"/>
              <a:t>ETH-Bibliothek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FAEA31-37A4-47ED-BE94-801E4232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900" y="6523038"/>
            <a:ext cx="322263" cy="2159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07013FB-4197-4D3D-BC60-D6F42BB26325}" type="slidenum">
              <a:rPr lang="de-CH" smtClean="0"/>
              <a:pPr>
                <a:spcAft>
                  <a:spcPts val="600"/>
                </a:spcAft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81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feld 33">
            <a:extLst>
              <a:ext uri="{FF2B5EF4-FFF2-40B4-BE49-F238E27FC236}">
                <a16:creationId xmlns:a16="http://schemas.microsoft.com/office/drawing/2014/main" id="{C40C6CCA-269D-4DD6-B4DB-8CAE3C9F86E5}"/>
              </a:ext>
            </a:extLst>
          </p:cNvPr>
          <p:cNvSpPr txBox="1"/>
          <p:nvPr/>
        </p:nvSpPr>
        <p:spPr>
          <a:xfrm>
            <a:off x="1064525" y="759391"/>
            <a:ext cx="45583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A8322D"/>
                </a:solidFill>
              </a:rPr>
              <a:t>Hügellandschaft zwischen Zürich und Zlin</a:t>
            </a:r>
          </a:p>
        </p:txBody>
      </p:sp>
      <p:pic>
        <p:nvPicPr>
          <p:cNvPr id="8" name="Inhaltsplatzhalter 7" descr="Ein Bild, das draußen, Natur enthält.&#10;&#10;Automatisch generierte Beschreibung">
            <a:extLst>
              <a:ext uri="{FF2B5EF4-FFF2-40B4-BE49-F238E27FC236}">
                <a16:creationId xmlns:a16="http://schemas.microsoft.com/office/drawing/2014/main" id="{92830F20-C612-4D1C-8CBB-F052CE0C72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9681"/>
          <a:stretch/>
        </p:blipFill>
        <p:spPr>
          <a:xfrm>
            <a:off x="0" y="-68229"/>
            <a:ext cx="12191980" cy="6857990"/>
          </a:xfrm>
          <a:noFill/>
        </p:spPr>
      </p:pic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C166219B-FF23-45AC-BCC1-39D6CC17780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474325" y="6523038"/>
            <a:ext cx="611188" cy="2159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3E63E4D2-764D-46B6-BBC4-5B8BBED3B54E}" type="datetime1">
              <a:rPr lang="de-DE" smtClean="0"/>
              <a:t>31.01.2022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30FC98-0F18-4D66-9ACA-0E61A294836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71700" y="6523038"/>
            <a:ext cx="5400675" cy="2159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CH"/>
              <a:t>ETH-Bibliothek</a:t>
            </a:r>
          </a:p>
        </p:txBody>
      </p:sp>
      <p:sp>
        <p:nvSpPr>
          <p:cNvPr id="6" name="Foliennummernplatzhalter 5" hidden="1">
            <a:extLst>
              <a:ext uri="{FF2B5EF4-FFF2-40B4-BE49-F238E27FC236}">
                <a16:creationId xmlns:a16="http://schemas.microsoft.com/office/drawing/2014/main" id="{75FFC1A1-04B1-4744-BD0B-ADD5BE6AD1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7900" y="6523038"/>
            <a:ext cx="322263" cy="2159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BA0F8D5C-838C-4820-912D-AC4E6A92D1CE}" type="slidenum">
              <a:rPr lang="de-CH" smtClean="0"/>
              <a:pPr>
                <a:spcAft>
                  <a:spcPts val="600"/>
                </a:spcAft>
                <a:defRPr/>
              </a:pPr>
              <a:t>7</a:t>
            </a:fld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5E91063-4C64-4E22-AF68-CD0F30972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1" y="968428"/>
            <a:ext cx="12192000" cy="573901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04D7828-0DD1-4CD6-B737-97CB485BCBD6}"/>
              </a:ext>
            </a:extLst>
          </p:cNvPr>
          <p:cNvSpPr/>
          <p:nvPr/>
        </p:nvSpPr>
        <p:spPr>
          <a:xfrm>
            <a:off x="2698350" y="1954876"/>
            <a:ext cx="9427780" cy="398750"/>
          </a:xfrm>
          <a:prstGeom prst="rect">
            <a:avLst/>
          </a:prstGeom>
          <a:noFill/>
          <a:ln w="28575">
            <a:solidFill>
              <a:srgbClr val="A83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320E685-F355-43C0-AAD1-444F52F08329}"/>
              </a:ext>
            </a:extLst>
          </p:cNvPr>
          <p:cNvSpPr/>
          <p:nvPr/>
        </p:nvSpPr>
        <p:spPr>
          <a:xfrm>
            <a:off x="2705174" y="5325063"/>
            <a:ext cx="9427780" cy="635311"/>
          </a:xfrm>
          <a:prstGeom prst="rect">
            <a:avLst/>
          </a:prstGeom>
          <a:noFill/>
          <a:ln w="28575">
            <a:solidFill>
              <a:srgbClr val="A83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BDB79D2-DD5A-4CF3-9E7D-F10CE4705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8"/>
          <a:stretch/>
        </p:blipFill>
        <p:spPr>
          <a:xfrm>
            <a:off x="6674900" y="2635960"/>
            <a:ext cx="5451230" cy="181164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7B4CA50-F03F-480A-BCEF-80562C3A1493}"/>
              </a:ext>
            </a:extLst>
          </p:cNvPr>
          <p:cNvCxnSpPr/>
          <p:nvPr/>
        </p:nvCxnSpPr>
        <p:spPr>
          <a:xfrm flipH="1">
            <a:off x="4599296" y="5021728"/>
            <a:ext cx="791570" cy="457234"/>
          </a:xfrm>
          <a:prstGeom prst="straightConnector1">
            <a:avLst/>
          </a:prstGeom>
          <a:ln w="38100">
            <a:solidFill>
              <a:srgbClr val="A832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96B66EAD-1944-454B-9EC1-E35890DC89B7}"/>
              </a:ext>
            </a:extLst>
          </p:cNvPr>
          <p:cNvSpPr/>
          <p:nvPr/>
        </p:nvSpPr>
        <p:spPr>
          <a:xfrm>
            <a:off x="3589466" y="1644782"/>
            <a:ext cx="844061" cy="191032"/>
          </a:xfrm>
          <a:prstGeom prst="rect">
            <a:avLst/>
          </a:prstGeom>
          <a:noFill/>
          <a:ln w="28575">
            <a:solidFill>
              <a:srgbClr val="A83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567F3F9-E489-4E69-B090-494A543BA33F}"/>
              </a:ext>
            </a:extLst>
          </p:cNvPr>
          <p:cNvSpPr/>
          <p:nvPr/>
        </p:nvSpPr>
        <p:spPr>
          <a:xfrm>
            <a:off x="7608057" y="3647486"/>
            <a:ext cx="1338775" cy="207901"/>
          </a:xfrm>
          <a:prstGeom prst="rect">
            <a:avLst/>
          </a:prstGeom>
          <a:noFill/>
          <a:ln w="28575">
            <a:solidFill>
              <a:srgbClr val="A83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85A80ED-822B-4313-936B-E045A198CB68}"/>
              </a:ext>
            </a:extLst>
          </p:cNvPr>
          <p:cNvSpPr txBox="1"/>
          <p:nvPr/>
        </p:nvSpPr>
        <p:spPr>
          <a:xfrm>
            <a:off x="175034" y="371111"/>
            <a:ext cx="7126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A8322D"/>
                </a:solidFill>
              </a:rPr>
              <a:t>Originaltitel: Hügellandschaft zwischen Zürich und Zlin</a:t>
            </a:r>
          </a:p>
        </p:txBody>
      </p:sp>
    </p:spTree>
    <p:extLst>
      <p:ext uri="{BB962C8B-B14F-4D97-AF65-F5344CB8AC3E}">
        <p14:creationId xmlns:p14="http://schemas.microsoft.com/office/powerpoint/2010/main" val="3295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Warum Georeferenzierung?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rgbClr val="A8322D"/>
                </a:solidFill>
              </a:rPr>
              <a:t>Originaltitel</a:t>
            </a:r>
            <a:r>
              <a:rPr lang="de-CH" dirty="0"/>
              <a:t>: </a:t>
            </a:r>
            <a:r>
              <a:rPr lang="de-CH" b="1" dirty="0"/>
              <a:t>Bündner Alpen, Bernina </a:t>
            </a:r>
            <a:r>
              <a:rPr lang="de-CH" dirty="0"/>
              <a:t>Keine weiteren Informationen vorhanden. </a:t>
            </a:r>
          </a:p>
          <a:p>
            <a:pPr marL="0" indent="0">
              <a:buNone/>
            </a:pPr>
            <a:r>
              <a:rPr lang="de-CH" dirty="0">
                <a:solidFill>
                  <a:srgbClr val="A8322D"/>
                </a:solidFill>
              </a:rPr>
              <a:t>→</a:t>
            </a:r>
            <a:r>
              <a:rPr lang="de-CH" dirty="0"/>
              <a:t> </a:t>
            </a:r>
            <a:r>
              <a:rPr lang="de-CH" dirty="0" err="1"/>
              <a:t>Benutzer:in</a:t>
            </a:r>
            <a:r>
              <a:rPr lang="de-CH" dirty="0"/>
              <a:t> findet nur «</a:t>
            </a:r>
            <a:r>
              <a:rPr lang="de-CH" dirty="0" err="1"/>
              <a:t>Bernina</a:t>
            </a:r>
            <a:r>
              <a:rPr lang="de-CH" dirty="0"/>
              <a:t>», nach den anderen Bergen im Bild kann nicht gesucht werden.</a:t>
            </a:r>
          </a:p>
          <a:p>
            <a:pPr marL="0" indent="0">
              <a:buNone/>
            </a:pPr>
            <a:r>
              <a:rPr lang="de-CH" dirty="0">
                <a:solidFill>
                  <a:srgbClr val="A8322D"/>
                </a:solidFill>
              </a:rPr>
              <a:t>A) Freiwillige können zwar händisch alle Bergspitzen aufschreiben. Der Aufwand ist enorm und mühsam</a:t>
            </a:r>
            <a:r>
              <a:rPr lang="de-CH" dirty="0">
                <a:solidFill>
                  <a:srgbClr val="C00000"/>
                </a:solidFill>
              </a:rPr>
              <a:t>.</a:t>
            </a:r>
          </a:p>
          <a:p>
            <a:r>
              <a:rPr lang="de-CH" dirty="0"/>
              <a:t>Im Vordergrund: Piz </a:t>
            </a:r>
            <a:r>
              <a:rPr lang="de-CH" dirty="0" err="1"/>
              <a:t>Tschierva</a:t>
            </a:r>
            <a:r>
              <a:rPr lang="de-CH" dirty="0"/>
              <a:t>, darüber Piz </a:t>
            </a:r>
            <a:r>
              <a:rPr lang="de-CH" dirty="0" err="1"/>
              <a:t>Morteratsch</a:t>
            </a:r>
            <a:r>
              <a:rPr lang="de-CH" dirty="0"/>
              <a:t>, </a:t>
            </a:r>
            <a:r>
              <a:rPr lang="de-CH" dirty="0" err="1"/>
              <a:t>Biancograt</a:t>
            </a:r>
            <a:r>
              <a:rPr lang="de-CH" dirty="0"/>
              <a:t> mit Piz </a:t>
            </a:r>
            <a:r>
              <a:rPr lang="de-CH" dirty="0" err="1"/>
              <a:t>Bernina</a:t>
            </a:r>
            <a:r>
              <a:rPr lang="de-CH" dirty="0"/>
              <a:t>,…</a:t>
            </a:r>
          </a:p>
          <a:p>
            <a:pPr marL="0" indent="0">
              <a:buNone/>
            </a:pPr>
            <a:r>
              <a:rPr lang="de-CH" dirty="0">
                <a:solidFill>
                  <a:srgbClr val="A8322D"/>
                </a:solidFill>
              </a:rPr>
              <a:t>B) Spielerischer und effizienter geht es mit einem Georeferenzierung-Tool.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/>
              <a:t>Es werden systematisch alle Geodaten erfasst. Die Tiefe der Informationen kann vorab definiert werden. Stadtteile, Flüsse, Flurnamen, historische Gebäude usw.</a:t>
            </a:r>
          </a:p>
          <a:p>
            <a:pPr marL="0" indent="0">
              <a:buNone/>
            </a:pPr>
            <a:r>
              <a:rPr lang="de-CH" b="1" dirty="0">
                <a:solidFill>
                  <a:srgbClr val="A8322D"/>
                </a:solidFill>
              </a:rPr>
              <a:t>→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>
                <a:solidFill>
                  <a:srgbClr val="A832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sMapshot</a:t>
            </a:r>
            <a:endParaRPr lang="de-CH" dirty="0">
              <a:solidFill>
                <a:srgbClr val="A8322D"/>
              </a:solidFill>
            </a:endParaRPr>
          </a:p>
          <a:p>
            <a:pPr marL="0" indent="0">
              <a:buNone/>
            </a:pPr>
            <a:r>
              <a:rPr lang="de-CH" sz="1400" dirty="0">
                <a:solidFill>
                  <a:srgbClr val="A8322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Georeferenzierung: Wissen neu in 3-D erlebbar machen</a:t>
            </a:r>
            <a:r>
              <a:rPr lang="de-CH" sz="14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400" dirty="0"/>
              <a:t>(2020)</a:t>
            </a: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3028"/>
          <a:stretch>
            <a:fillRect/>
          </a:stretch>
        </p:blipFill>
        <p:spPr>
          <a:xfrm>
            <a:off x="719226" y="803508"/>
            <a:ext cx="5040000" cy="4860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0473906" y="6460324"/>
            <a:ext cx="611187" cy="215900"/>
          </a:xfrm>
        </p:spPr>
        <p:txBody>
          <a:bodyPr/>
          <a:lstStyle/>
          <a:p>
            <a:pPr>
              <a:defRPr/>
            </a:pPr>
            <a:fld id="{E12797D4-B596-4C26-A14A-4B5EB03F649C}" type="datetime1">
              <a:rPr lang="de-DE" smtClean="0"/>
              <a:t>31.01.2022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11299032" y="6460324"/>
            <a:ext cx="322262" cy="215900"/>
          </a:xfrm>
        </p:spPr>
        <p:txBody>
          <a:bodyPr/>
          <a:lstStyle/>
          <a:p>
            <a:pPr>
              <a:defRPr/>
            </a:pPr>
            <a:fld id="{BA0F8D5C-838C-4820-912D-AC4E6A92D1C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D2303DF-CEE0-4336-A111-FFC8D12EF3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ETH-Bibliothek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9464470-51D8-48DF-86D4-82629338F64C}"/>
              </a:ext>
            </a:extLst>
          </p:cNvPr>
          <p:cNvSpPr txBox="1"/>
          <p:nvPr/>
        </p:nvSpPr>
        <p:spPr>
          <a:xfrm>
            <a:off x="719226" y="5874283"/>
            <a:ext cx="504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Comet </a:t>
            </a:r>
            <a:r>
              <a:rPr lang="de-CH" sz="1100" dirty="0" err="1"/>
              <a:t>Photo</a:t>
            </a:r>
            <a:r>
              <a:rPr lang="de-CH" sz="1100" dirty="0"/>
              <a:t> AG: Bündner Alpen, Bernina-Gruppe, Blick nach Süden (S), 10/1982 (Com_FC35-0002-319, </a:t>
            </a:r>
            <a:r>
              <a:rPr lang="de-CH" sz="1100" dirty="0">
                <a:solidFill>
                  <a:srgbClr val="A8322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http://doi.org/10.3932/ethz-a-000041069</a:t>
            </a:r>
            <a:r>
              <a:rPr lang="de-CH" sz="1100" dirty="0"/>
              <a:t>) und auf </a:t>
            </a:r>
            <a:r>
              <a:rPr lang="de-CH" sz="1100" dirty="0">
                <a:solidFill>
                  <a:srgbClr val="A8322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sMapshot</a:t>
            </a:r>
            <a:endParaRPr lang="de-CH" sz="1100" dirty="0">
              <a:solidFill>
                <a:srgbClr val="A832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5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Georeferenzierung mit sMapshot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>
              <a:hlinkClick r:id="rId2"/>
            </a:endParaRPr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997283-DB11-4C1F-97C6-71BAADA275A8}" type="datetime1">
              <a:rPr lang="de-DE" smtClean="0"/>
              <a:t>31.01.2022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ETH-Bibliothek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AD4DA4D-71A5-4C7A-82D6-D5D9F47D8E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675" y="1327791"/>
            <a:ext cx="5472325" cy="4540008"/>
          </a:xfrm>
        </p:spPr>
        <p:txBody>
          <a:bodyPr/>
          <a:lstStyle/>
          <a:p>
            <a:pPr marL="0" indent="0">
              <a:buClr>
                <a:srgbClr val="A8322D"/>
              </a:buClr>
              <a:buNone/>
            </a:pPr>
            <a:r>
              <a:rPr lang="de-CH" b="1" dirty="0">
                <a:solidFill>
                  <a:srgbClr val="A8322D"/>
                </a:solidFill>
              </a:rPr>
              <a:t>Seit Januar 2018</a:t>
            </a:r>
          </a:p>
          <a:p>
            <a:pPr>
              <a:buClr>
                <a:srgbClr val="A8322D"/>
              </a:buClr>
            </a:pPr>
            <a:r>
              <a:rPr lang="de-CH" dirty="0"/>
              <a:t>Georeferenzierung von Schweizer (Landschafts-) Bildern auf der kollaborativen Plattform </a:t>
            </a:r>
            <a:r>
              <a:rPr lang="de-CH" dirty="0">
                <a:solidFill>
                  <a:srgbClr val="A8322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sMapshot</a:t>
            </a:r>
            <a:r>
              <a:rPr lang="de-CH" dirty="0"/>
              <a:t> der HEIG-VD</a:t>
            </a:r>
          </a:p>
          <a:p>
            <a:pPr>
              <a:buClr>
                <a:srgbClr val="A8322D"/>
              </a:buClr>
            </a:pPr>
            <a:r>
              <a:rPr lang="de-CH" dirty="0"/>
              <a:t>126’000 Bilder in 20 Kampagnen</a:t>
            </a:r>
          </a:p>
          <a:p>
            <a:pPr>
              <a:buClr>
                <a:srgbClr val="A8322D"/>
              </a:buClr>
            </a:pPr>
            <a:r>
              <a:rPr lang="de-CH" dirty="0"/>
              <a:t>234 Freiwillige, davon 15 sehr aktiv</a:t>
            </a:r>
          </a:p>
          <a:p>
            <a:pPr>
              <a:buClr>
                <a:srgbClr val="A8322D"/>
              </a:buClr>
            </a:pPr>
            <a:r>
              <a:rPr lang="de-CH" dirty="0"/>
              <a:t>Top 1: 32’019</a:t>
            </a:r>
          </a:p>
          <a:p>
            <a:pPr>
              <a:buClr>
                <a:srgbClr val="A8322D"/>
              </a:buClr>
            </a:pPr>
            <a:r>
              <a:rPr lang="de-CH" dirty="0"/>
              <a:t>total: 234 Personen</a:t>
            </a:r>
          </a:p>
          <a:p>
            <a:pPr marL="0" indent="0">
              <a:buClr>
                <a:srgbClr val="A8322D"/>
              </a:buClr>
              <a:buNone/>
            </a:pPr>
            <a:r>
              <a:rPr lang="de-CH" b="1" dirty="0">
                <a:solidFill>
                  <a:srgbClr val="A8322D"/>
                </a:solidFill>
              </a:rPr>
              <a:t>2021</a:t>
            </a:r>
          </a:p>
          <a:p>
            <a:pPr>
              <a:buClr>
                <a:srgbClr val="A8322D"/>
              </a:buClr>
            </a:pPr>
            <a:r>
              <a:rPr lang="de-CH" dirty="0"/>
              <a:t>Ø Aufwand Bildarchiv: 0,2 Std./Tag </a:t>
            </a:r>
          </a:p>
          <a:p>
            <a:pPr>
              <a:buClr>
                <a:srgbClr val="A8322D"/>
              </a:buClr>
            </a:pPr>
            <a:r>
              <a:rPr lang="de-CH" dirty="0"/>
              <a:t>Ø Aufwand Freiwillige: 7 Min./Bild </a:t>
            </a:r>
          </a:p>
          <a:p>
            <a:pPr>
              <a:buClr>
                <a:srgbClr val="A8322D"/>
              </a:buClr>
            </a:pPr>
            <a:r>
              <a:rPr lang="de-CH" dirty="0">
                <a:solidFill>
                  <a:srgbClr val="A8322D"/>
                </a:solidFill>
              </a:rPr>
              <a:t>Aufwand Freiwillige insgesamt: 14’700 Stunden!</a:t>
            </a:r>
          </a:p>
          <a:p>
            <a:pPr>
              <a:buClr>
                <a:srgbClr val="A8322D"/>
              </a:buClr>
            </a:pPr>
            <a:endParaRPr lang="de-CH" dirty="0"/>
          </a:p>
          <a:p>
            <a:pPr>
              <a:buClr>
                <a:srgbClr val="A8322D"/>
              </a:buClr>
            </a:pP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6096000" y="5530209"/>
            <a:ext cx="60928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400" dirty="0"/>
              <a:t>Mittelholzer, Walter: : Stäfa, Rapperswil aus 200 m (LBS_MH01-001652A, </a:t>
            </a:r>
            <a:r>
              <a:rPr lang="de-CH" sz="1400" dirty="0">
                <a:solidFill>
                  <a:srgbClr val="A8322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http://doi.org/10.3932/ethz-a-000342373</a:t>
            </a:r>
            <a:r>
              <a:rPr lang="de-CH" sz="1400" dirty="0"/>
              <a:t>) und auf </a:t>
            </a:r>
            <a:r>
              <a:rPr lang="de-CH" sz="1400" dirty="0">
                <a:solidFill>
                  <a:srgbClr val="A8322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sMapshot</a:t>
            </a:r>
            <a:endParaRPr lang="de-CH" sz="1400" dirty="0">
              <a:solidFill>
                <a:srgbClr val="A8322D"/>
              </a:solidFill>
            </a:endParaRPr>
          </a:p>
        </p:txBody>
      </p:sp>
      <p:pic>
        <p:nvPicPr>
          <p:cNvPr id="1026" name="Grafik 1" descr="image0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r="13219"/>
          <a:stretch/>
        </p:blipFill>
        <p:spPr bwMode="auto">
          <a:xfrm>
            <a:off x="6154926" y="1327791"/>
            <a:ext cx="5620044" cy="38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53486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1">
      <a:srgbClr val="1F407A"/>
    </a:custClr>
    <a:custClr name="ETH 2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PT-Vorlage-leer-ETH-Bibliothek-2020_de.potx [Schreibgeschützt]" id="{89F7211E-DE7B-40EF-9DAF-E3B32D545C4A}" vid="{57561083-007A-4611-96C4-038F7BB2CAE8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1">
      <a:srgbClr val="1F407A"/>
    </a:custClr>
    <a:custClr name="ETH 2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hr xmlns="00C70A9F-EF9D-4B38-855A-2B6CB668386E">2020</Jahr>
    <Kategorie xmlns="00C70A9F-EF9D-4B38-855A-2B6CB668386E">Vorlagen für PowerPoint</Kategori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204727D1D8D1499B6C8353F46808B4" ma:contentTypeVersion="12" ma:contentTypeDescription="Ein neues Dokument erstellen." ma:contentTypeScope="" ma:versionID="4389690898441928c1d9ec775be0afe5">
  <xsd:schema xmlns:xsd="http://www.w3.org/2001/XMLSchema" xmlns:xs="http://www.w3.org/2001/XMLSchema" xmlns:p="http://schemas.microsoft.com/office/2006/metadata/properties" xmlns:ns2="00C70A9F-EF9D-4B38-855A-2B6CB668386E" xmlns:ns3="f12835bf-1801-409c-a56c-c3c9627f4e7e" targetNamespace="http://schemas.microsoft.com/office/2006/metadata/properties" ma:root="true" ma:fieldsID="eb6d86d1ffcc8a19c859f633fe3fae4c" ns2:_="" ns3:_="">
    <xsd:import namespace="00C70A9F-EF9D-4B38-855A-2B6CB668386E"/>
    <xsd:import namespace="f12835bf-1801-409c-a56c-c3c9627f4e7e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2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70A9F-EF9D-4B38-855A-2B6CB668386E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internalName="Jahr" ma:readOnly="false">
      <xsd:simpleType>
        <xsd:restriction base="dms:Text"/>
      </xsd:simpleType>
    </xsd:element>
    <xsd:element name="Kategorie" ma:index="9" nillable="true" ma:displayName="Kategorie" ma:format="Dropdown" ma:internalName="Kategorie" ma:readOnly="false">
      <xsd:simpleType>
        <xsd:union memberTypes="dms:Text">
          <xsd:simpleType>
            <xsd:restriction base="dms:Choice">
              <xsd:enumeration value="Newsletter"/>
              <xsd:enumeration value="Publikationen"/>
              <xsd:enumeration value="Vorlage für Dreh- und Fotoerlaubnis"/>
              <xsd:enumeration value="Vorlagen für E-Mail"/>
              <xsd:enumeration value="Vorlagen für Korrespondenz und Berichte"/>
              <xsd:enumeration value="Vorlagen für Vorträge und Schulungen"/>
              <xsd:enumeration value="Vorlagen: Weitere"/>
              <xsd:enumeration value="KiK: Vorlagen und Hinweise"/>
              <xsd:enumeration value="Leitlinien"/>
              <xsd:enumeration value="Logo"/>
              <xsd:enumeration value="ETH Fonts"/>
              <xsd:enumeration value="Maturandentag"/>
              <xsd:enumeration value="VoiceMail"/>
              <xsd:enumeration value="Berichte"/>
              <xsd:enumeration value="Webredaktion"/>
              <xsd:enumeration value="Anleitungen und Hinwei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835bf-1801-409c-a56c-c3c9627f4e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870FA3-7E95-4B3A-8394-DF7537BA4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2C03CD-96D6-4BB6-BF2F-A5FB989C7576}">
  <ds:schemaRefs>
    <ds:schemaRef ds:uri="00C70A9F-EF9D-4B38-855A-2B6CB668386E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12835bf-1801-409c-a56c-c3c9627f4e7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BCEF6A-AB4B-470A-BD8F-023993421A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70A9F-EF9D-4B38-855A-2B6CB668386E"/>
    <ds:schemaRef ds:uri="f12835bf-1801-409c-a56c-c3c9627f4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X_2020_PPT-Vorlage-leer-ETH-Bibliothek-2020_de</Template>
  <TotalTime>0</TotalTime>
  <Words>1106</Words>
  <Application>Microsoft Office PowerPoint</Application>
  <PresentationFormat>Breitbild</PresentationFormat>
  <Paragraphs>202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Symbol</vt:lpstr>
      <vt:lpstr>ETH Zürich</vt:lpstr>
      <vt:lpstr>100'000 Kommentare in 6 Jahren: erfolgreiches Crowdsourcing im Bildarchiv der ETH-Bibliothek</vt:lpstr>
      <vt:lpstr>Zahlen &amp; Fakten</vt:lpstr>
      <vt:lpstr>Open Data und KI (Clarifai/General)</vt:lpstr>
      <vt:lpstr>Die Phasen des Crowdsourcings im Bildarchiv</vt:lpstr>
      <vt:lpstr>Bilderschliessung</vt:lpstr>
      <vt:lpstr>Statistik der eingegangen E-Mails</vt:lpstr>
      <vt:lpstr>PowerPoint-Präsentation</vt:lpstr>
      <vt:lpstr>Warum Georeferenzierung?</vt:lpstr>
      <vt:lpstr>Georeferenzierung mit sMapshot</vt:lpstr>
      <vt:lpstr>Wikipedia-Projekte und Schreibateliers</vt:lpstr>
      <vt:lpstr>Gründe, weshalb unsere Crowd gerne mitmacht</vt:lpstr>
      <vt:lpstr>Community Management</vt:lpstr>
      <vt:lpstr>Blog «Crowdsourcing» seit Mai 2016 und Twitter seit Mai 2021</vt:lpstr>
      <vt:lpstr>Fazit</vt:lpstr>
      <vt:lpstr>PowerPoint-Präsentation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Teilen Sie Ihr (Bild-) Wissen mit uns</dc:title>
  <dc:creator>Graf  Nicole</dc:creator>
  <cp:lastModifiedBy>morgenstern</cp:lastModifiedBy>
  <cp:revision>61</cp:revision>
  <dcterms:created xsi:type="dcterms:W3CDTF">2020-11-30T10:06:33Z</dcterms:created>
  <dcterms:modified xsi:type="dcterms:W3CDTF">2022-01-31T08:39:19Z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0x0101007C204727D1D8D1499B6C8353F46808B4</vt:lpwstr>
  </property>
</Properties>
</file>