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6" r:id="rId2"/>
    <p:sldId id="293" r:id="rId3"/>
    <p:sldId id="268" r:id="rId4"/>
    <p:sldId id="281" r:id="rId5"/>
    <p:sldId id="306" r:id="rId6"/>
    <p:sldId id="305" r:id="rId7"/>
    <p:sldId id="304" r:id="rId8"/>
    <p:sldId id="282" r:id="rId9"/>
    <p:sldId id="270" r:id="rId10"/>
    <p:sldId id="290" r:id="rId11"/>
    <p:sldId id="307" r:id="rId12"/>
    <p:sldId id="292" r:id="rId13"/>
    <p:sldId id="303" r:id="rId14"/>
    <p:sldId id="278" r:id="rId15"/>
    <p:sldId id="285" r:id="rId16"/>
    <p:sldId id="272" r:id="rId17"/>
    <p:sldId id="30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istaSansBold" panose="02000803040000020004" pitchFamily="2" charset="0"/>
      <p:bold r:id="rId24"/>
    </p:embeddedFont>
    <p:embeddedFont>
      <p:font typeface="VistaSansBook" panose="02000603050000020004" pitchFamily="2" charset="0"/>
      <p:regular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orient="horz" pos="873">
          <p15:clr>
            <a:srgbClr val="A4A3A4"/>
          </p15:clr>
        </p15:guide>
        <p15:guide id="3" orient="horz" pos="182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226">
          <p15:clr>
            <a:srgbClr val="A4A3A4"/>
          </p15:clr>
        </p15:guide>
        <p15:guide id="6" pos="55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howGuides="1">
      <p:cViewPr varScale="1">
        <p:scale>
          <a:sx n="73" d="100"/>
          <a:sy n="73" d="100"/>
        </p:scale>
        <p:origin x="1104" y="60"/>
      </p:cViewPr>
      <p:guideLst>
        <p:guide orient="horz" pos="3684"/>
        <p:guide orient="horz" pos="873"/>
        <p:guide orient="horz" pos="182"/>
        <p:guide orient="horz" pos="3952"/>
        <p:guide pos="226"/>
        <p:guide pos="55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2E1B5-27D1-4480-B4E4-6E5C9A5730E0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0E09-FE0D-4F47-8848-542D6C53A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610" r="312" b="263"/>
          <a:stretch/>
        </p:blipFill>
        <p:spPr>
          <a:xfrm>
            <a:off x="0" y="2750400"/>
            <a:ext cx="9144000" cy="41076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2988000"/>
            <a:ext cx="7488000" cy="93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60000"/>
            <a:ext cx="1944836" cy="55440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828000" y="6192000"/>
            <a:ext cx="1944000" cy="18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090D2F3-50D9-4646-8BBE-45BEA46373B9}" type="datetime4">
              <a:rPr lang="de-DE" smtClean="0"/>
              <a:t>13. November 2019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827584" y="6376566"/>
            <a:ext cx="7488000" cy="21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latin typeface="+mn-lt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1296000"/>
            <a:ext cx="7488000" cy="122413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Titel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625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2988000"/>
            <a:ext cx="7488000" cy="93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828000" y="6192000"/>
            <a:ext cx="1944000" cy="18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50F2EB4-D70C-4CB0-83D8-523B9C0C4DB1}" type="datetime4">
              <a:rPr lang="de-DE" smtClean="0"/>
              <a:t>13. November 2019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827584" y="6376566"/>
            <a:ext cx="7488000" cy="21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1296000"/>
            <a:ext cx="7488000" cy="122413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Titel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60000"/>
            <a:ext cx="1944836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 |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4212000"/>
            <a:ext cx="7488000" cy="93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828000" y="6192000"/>
            <a:ext cx="1944000" cy="18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8876E00-12AE-43EB-A2ED-19775D274471}" type="datetime4">
              <a:rPr lang="de-DE" smtClean="0"/>
              <a:t>13. November 2019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827584" y="6376566"/>
            <a:ext cx="7488000" cy="21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124170"/>
            <a:ext cx="7488000" cy="1728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Titel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60000"/>
            <a:ext cx="1944836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Trenn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Agendatitel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D47-7C84-4E9D-92DE-00CD6FA682EF}" type="datetime4">
              <a:rPr lang="de-DE" smtClean="0"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77650"/>
            <a:ext cx="8424000" cy="43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385888"/>
            <a:ext cx="8424000" cy="4462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cap="none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cap="none" baseline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1100"/>
              </a:spcAft>
              <a:buNone/>
              <a:defRPr cap="none" baseline="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8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77650"/>
            <a:ext cx="8424000" cy="43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58775" y="1385186"/>
            <a:ext cx="8424000" cy="4463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 | Inhalt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9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13A-9104-4B9B-B105-443F52D6B313}" type="datetime4">
              <a:rPr lang="de-DE" smtClean="0"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77650"/>
            <a:ext cx="8424000" cy="43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58775" y="1385186"/>
            <a:ext cx="4982400" cy="4463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 | Inhalt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5522400" y="1385888"/>
            <a:ext cx="3259650" cy="214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520976" y="3708000"/>
            <a:ext cx="3259650" cy="21403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7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6078-22AD-43B7-85AD-3BE131575A9E}" type="datetime4">
              <a:rPr lang="de-DE" smtClean="0"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77650"/>
            <a:ext cx="8424000" cy="43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cap="none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none" baseline="0">
                <a:latin typeface="+mn-lt"/>
              </a:defRPr>
            </a:lvl9pPr>
          </a:lstStyle>
          <a:p>
            <a:pPr lvl="0"/>
            <a:r>
              <a:rPr lang="de-DE" dirty="0" smtClean="0"/>
              <a:t>Untertitel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385888"/>
            <a:ext cx="8423275" cy="4887912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90000"/>
            <a:ext cx="702280" cy="194400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310400" y="6390000"/>
            <a:ext cx="3902400" cy="10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Sächsische Landesbibliothek – Staats- und Universitätsbibliothek Dresden</a:t>
            </a:r>
            <a:endParaRPr lang="de-DE" sz="750" b="0" dirty="0">
              <a:latin typeface="+mn-lt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7704000" y="6390000"/>
            <a:ext cx="1080000" cy="144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de-DE" sz="750" b="1" i="0" u="none" strike="noStrike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slub-dresden.de</a:t>
            </a:r>
            <a:endParaRPr lang="de-DE" sz="75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5522400" y="6505200"/>
            <a:ext cx="1944000" cy="144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de-DE" sz="7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SLUB Dresden</a:t>
            </a:r>
            <a:endParaRPr lang="de-DE" sz="7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260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1D06-5A61-4668-AB05-DA526D329F6F}" type="datetime4">
              <a:rPr lang="de-DE" smtClean="0"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60000"/>
            <a:ext cx="8423275" cy="59138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90000"/>
            <a:ext cx="702280" cy="1944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310400" y="6390000"/>
            <a:ext cx="3902400" cy="10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Sächsische Landesbibliothek – Staats- und Universitätsbibliothek Dresden</a:t>
            </a:r>
            <a:endParaRPr lang="de-DE" sz="750" b="0" dirty="0">
              <a:latin typeface="+mn-lt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704000" y="6390000"/>
            <a:ext cx="1080000" cy="144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de-DE" sz="750" b="1" i="0" u="none" strike="noStrike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slub-dresden.de</a:t>
            </a:r>
            <a:endParaRPr lang="de-DE" sz="75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2400" y="6505200"/>
            <a:ext cx="1944000" cy="144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de-DE" sz="75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SLUB Dresden</a:t>
            </a:r>
            <a:endParaRPr lang="de-DE" sz="7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925"/>
            <a:ext cx="8422435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1385889"/>
            <a:ext cx="8425225" cy="4464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22400" y="6390000"/>
            <a:ext cx="1944000" cy="1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fld id="{5525094D-E08A-4FBC-A5CB-8147D72C56AC}" type="datetime4">
              <a:rPr lang="de-DE" smtClean="0"/>
              <a:t>13. November 2019</a:t>
            </a:fld>
            <a:r>
              <a:rPr lang="de-DE" smtClean="0"/>
              <a:t> </a:t>
            </a:r>
            <a:r>
              <a:rPr lang="de-DE" dirty="0" smtClean="0"/>
              <a:t>| Seite </a:t>
            </a:r>
            <a:fld id="{0861B5AC-52B6-4940-A75B-038E30218B05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10400" y="6504110"/>
            <a:ext cx="39024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Autor | Abteilung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90000"/>
            <a:ext cx="702280" cy="1944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10400" y="6390000"/>
            <a:ext cx="3902400" cy="10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Sächsische Landesbibliothek – Staats- und Universitätsbibliothek Dresden</a:t>
            </a:r>
            <a:endParaRPr lang="de-DE" sz="750" b="0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704000" y="6390000"/>
            <a:ext cx="1080000" cy="144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de-DE" sz="750" b="1" i="0" u="none" strike="noStrike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slub-dresden.de</a:t>
            </a:r>
            <a:endParaRPr lang="de-DE" sz="75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522400" y="6505200"/>
            <a:ext cx="1944000" cy="144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de-DE" sz="7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CC BY 4.0</a:t>
            </a:r>
            <a:endParaRPr lang="de-DE" sz="750" dirty="0">
              <a:latin typeface="+mn-lt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360000" y="6274800"/>
            <a:ext cx="842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 cap="all" baseline="0">
          <a:solidFill>
            <a:schemeClr val="tx1"/>
          </a:solidFill>
          <a:latin typeface="+mj-lt"/>
          <a:ea typeface="+mn-ea"/>
          <a:cs typeface="+mn-cs"/>
        </a:defRPr>
      </a:lvl2pPr>
      <a:lvl3pPr marL="108000" indent="-108000" algn="l" defTabSz="914400" rtl="0" eaLnBrk="1" latinLnBrk="0" hangingPunct="1">
        <a:lnSpc>
          <a:spcPct val="100000"/>
        </a:lnSpc>
        <a:spcBef>
          <a:spcPts val="11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" indent="-108000" algn="l" defTabSz="914400" rtl="0" eaLnBrk="1" latinLnBrk="0" hangingPunct="1">
        <a:lnSpc>
          <a:spcPct val="100000"/>
        </a:lnSpc>
        <a:spcBef>
          <a:spcPts val="11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52000" indent="-144000" algn="l" defTabSz="914400" rtl="0" eaLnBrk="1" latinLnBrk="0" hangingPunct="1">
        <a:lnSpc>
          <a:spcPct val="100000"/>
        </a:lnSpc>
        <a:spcBef>
          <a:spcPts val="0"/>
        </a:spcBef>
        <a:buFont typeface="VistaSansBook" pitchFamily="2" charset="0"/>
        <a:buChar char="−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144000" algn="l" defTabSz="914400" rtl="0" eaLnBrk="1" latinLnBrk="0" hangingPunct="1">
        <a:lnSpc>
          <a:spcPct val="100000"/>
        </a:lnSpc>
        <a:spcBef>
          <a:spcPts val="0"/>
        </a:spcBef>
        <a:buFont typeface="VistaSansBook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144000" algn="l" defTabSz="914400" rtl="0" eaLnBrk="1" latinLnBrk="0" hangingPunct="1">
        <a:lnSpc>
          <a:spcPct val="100000"/>
        </a:lnSpc>
        <a:spcBef>
          <a:spcPts val="0"/>
        </a:spcBef>
        <a:buFont typeface="VistaSansBook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144000" algn="l" defTabSz="914400" rtl="0" eaLnBrk="1" latinLnBrk="0" hangingPunct="1">
        <a:lnSpc>
          <a:spcPct val="100000"/>
        </a:lnSpc>
        <a:spcBef>
          <a:spcPts val="0"/>
        </a:spcBef>
        <a:buFont typeface="VistaSansBook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144000" algn="l" defTabSz="914400" rtl="0" eaLnBrk="1" latinLnBrk="0" hangingPunct="1">
        <a:lnSpc>
          <a:spcPct val="100000"/>
        </a:lnSpc>
        <a:spcBef>
          <a:spcPts val="0"/>
        </a:spcBef>
        <a:buFont typeface="VistaSansBook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inus.hartmann@slub-dresden.de" TargetMode="External"/><Relationship Id="rId2" Type="http://schemas.openxmlformats.org/officeDocument/2006/relationships/hyperlink" Target="mailto:andrea.hammes@slub-dresden.d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florian.ruegamer@slub-dresden.de" TargetMode="External"/><Relationship Id="rId4" Type="http://schemas.openxmlformats.org/officeDocument/2006/relationships/hyperlink" Target="mailto:nicole.waitz@slub-dresden.d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Über den Aufbau eines zentralen Rechercheinstruments für Music Performance Ephemera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E4A7-1C19-40A3-BF12-A485CD138FED}" type="datetime4">
              <a:rPr lang="de-DE" smtClean="0"/>
              <a:pPr/>
              <a:t>13. November 2019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Andrea Hammes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endParaRPr lang="de-DE" dirty="0" smtClean="0"/>
          </a:p>
          <a:p>
            <a:r>
              <a:rPr lang="de-DE" dirty="0" err="1" smtClean="0"/>
              <a:t>musiconn.performance</a:t>
            </a:r>
            <a:r>
              <a:rPr lang="de-DE" dirty="0" smtClean="0"/>
              <a:t> </a:t>
            </a:r>
          </a:p>
          <a:p>
            <a:r>
              <a:rPr lang="de-DE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5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10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Unterseite „Ort“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690503"/>
            <a:ext cx="6337698" cy="54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11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687789"/>
            <a:ext cx="5804806" cy="55511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775" y="980728"/>
            <a:ext cx="2701057" cy="5112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 smtClean="0">
                <a:latin typeface="+mn-lt"/>
              </a:rPr>
              <a:t>… erster Ausblick und erste Entwürfe…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5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12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Andrea Hammes (</a:t>
            </a:r>
            <a:r>
              <a:rPr lang="de-DE" dirty="0" smtClean="0">
                <a:hlinkClick r:id="rId2"/>
              </a:rPr>
              <a:t>andrea.hammes@slub-dresden.de</a:t>
            </a:r>
            <a:r>
              <a:rPr lang="de-DE" dirty="0" smtClean="0"/>
              <a:t>; 0049-351-4677-757)</a:t>
            </a:r>
          </a:p>
          <a:p>
            <a:r>
              <a:rPr lang="de-DE" dirty="0" smtClean="0"/>
              <a:t>Linus Hartmann (</a:t>
            </a:r>
            <a:r>
              <a:rPr lang="de-DE" dirty="0" smtClean="0">
                <a:hlinkClick r:id="rId3"/>
              </a:rPr>
              <a:t>linus.hartmann@slub-dresden.de</a:t>
            </a:r>
            <a:r>
              <a:rPr lang="de-DE" dirty="0" smtClean="0"/>
              <a:t>)</a:t>
            </a:r>
          </a:p>
          <a:p>
            <a:r>
              <a:rPr lang="de-DE" dirty="0" smtClean="0"/>
              <a:t>Nicole Waitz (</a:t>
            </a:r>
            <a:r>
              <a:rPr lang="de-DE" dirty="0" smtClean="0">
                <a:hlinkClick r:id="rId4"/>
              </a:rPr>
              <a:t>nicole.waitz@slub-dresden.de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IT-Infrastruktur:</a:t>
            </a:r>
          </a:p>
          <a:p>
            <a:r>
              <a:rPr lang="de-DE" dirty="0" smtClean="0"/>
              <a:t>Florian Rügamer (</a:t>
            </a:r>
            <a:r>
              <a:rPr lang="de-DE" dirty="0" smtClean="0">
                <a:hlinkClick r:id="rId5"/>
              </a:rPr>
              <a:t>florian.ruegamer@slub-dresden.de</a:t>
            </a:r>
            <a:r>
              <a:rPr lang="de-DE" dirty="0" smtClean="0"/>
              <a:t>; 0049-351-4677-239)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9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13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Weitere Aufgaben: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Tool zum </a:t>
            </a:r>
            <a:r>
              <a:rPr lang="de-DE" dirty="0" err="1"/>
              <a:t>Crowdsourcing</a:t>
            </a:r>
            <a:r>
              <a:rPr lang="de-DE" dirty="0"/>
              <a:t> (erste Vorarbeiten erledigt: Authentifizierung und Vergabe verschiedener Rollen ist bereits möglich)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Zukünftige Aufgaben: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Toolkit für Visualisierungen auf Basis der integrierten Normdaten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Anbindung von Volltexten (TEI)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Ausbau </a:t>
            </a:r>
            <a:r>
              <a:rPr lang="de-DE" dirty="0" err="1"/>
              <a:t>Crowdsourcing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60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14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Andrea Hammes | FID Musikwissenschaft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Visualizing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authority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358775" y="1385186"/>
            <a:ext cx="8461697" cy="4463164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1: </a:t>
            </a:r>
            <a:r>
              <a:rPr lang="de-DE" dirty="0" err="1" smtClean="0"/>
              <a:t>geodata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8775" y="281610"/>
            <a:ext cx="8422435" cy="432000"/>
          </a:xfrm>
        </p:spPr>
        <p:txBody>
          <a:bodyPr/>
          <a:lstStyle/>
          <a:p>
            <a:r>
              <a:rPr lang="de-DE" dirty="0" err="1"/>
              <a:t>musiconn.performance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57" y="3140968"/>
            <a:ext cx="2786959" cy="28541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91" y="1098669"/>
            <a:ext cx="4420217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15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Suche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109649"/>
            <a:ext cx="8245673" cy="49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16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Andrea Hammes | FID Musikwissenschaft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58775" y="818765"/>
            <a:ext cx="8424000" cy="882043"/>
          </a:xfrm>
        </p:spPr>
        <p:txBody>
          <a:bodyPr/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358775" y="1628800"/>
            <a:ext cx="8424000" cy="4219550"/>
          </a:xfrm>
        </p:spPr>
        <p:txBody>
          <a:bodyPr/>
          <a:lstStyle/>
          <a:p>
            <a:r>
              <a:rPr lang="de-DE" b="1" u="sng" dirty="0" smtClean="0"/>
              <a:t>In </a:t>
            </a:r>
            <a:r>
              <a:rPr lang="de-DE" b="1" u="sng" dirty="0" err="1" smtClean="0"/>
              <a:t>progress</a:t>
            </a:r>
            <a:r>
              <a:rPr lang="de-DE" b="1" u="sng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„Repertoire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Thomaner </a:t>
            </a:r>
            <a:r>
              <a:rPr lang="de-DE" dirty="0" err="1"/>
              <a:t>choir</a:t>
            </a:r>
            <a:r>
              <a:rPr lang="de-DE" dirty="0"/>
              <a:t>“ </a:t>
            </a:r>
            <a:r>
              <a:rPr lang="de-DE" dirty="0" smtClean="0"/>
              <a:t>(University </a:t>
            </a:r>
            <a:r>
              <a:rPr lang="de-DE" dirty="0" err="1" smtClean="0"/>
              <a:t>of</a:t>
            </a:r>
            <a:r>
              <a:rPr lang="de-DE" dirty="0" smtClean="0"/>
              <a:t> Leipzig) : </a:t>
            </a:r>
            <a:r>
              <a:rPr lang="de-DE" dirty="0"/>
              <a:t>Data </a:t>
            </a:r>
            <a:r>
              <a:rPr lang="de-DE" dirty="0" err="1" smtClean="0"/>
              <a:t>mapping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import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„Tokyo </a:t>
            </a:r>
            <a:r>
              <a:rPr lang="de-DE" dirty="0" err="1" smtClean="0"/>
              <a:t>concert-life</a:t>
            </a:r>
            <a:r>
              <a:rPr lang="de-DE" dirty="0" smtClean="0"/>
              <a:t>“ (TU Berlin) : </a:t>
            </a:r>
            <a:r>
              <a:rPr lang="de-DE" dirty="0"/>
              <a:t>Data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import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early</a:t>
            </a:r>
            <a:r>
              <a:rPr lang="de-DE" dirty="0"/>
              <a:t> Verdi-</a:t>
            </a:r>
            <a:r>
              <a:rPr lang="de-DE" dirty="0" err="1"/>
              <a:t>reception</a:t>
            </a:r>
            <a:r>
              <a:rPr lang="de-DE" dirty="0"/>
              <a:t> (Torsten Roeder</a:t>
            </a:r>
            <a:r>
              <a:rPr lang="de-DE" dirty="0" smtClean="0"/>
              <a:t>) : </a:t>
            </a:r>
            <a:r>
              <a:rPr lang="de-DE" dirty="0"/>
              <a:t>Data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import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concert</a:t>
            </a:r>
            <a:r>
              <a:rPr lang="de-DE" dirty="0" smtClean="0"/>
              <a:t> </a:t>
            </a:r>
            <a:r>
              <a:rPr lang="de-DE" dirty="0" err="1" smtClean="0"/>
              <a:t>halls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concert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(e.g. Dresden </a:t>
            </a:r>
            <a:r>
              <a:rPr lang="de-DE" dirty="0" err="1" smtClean="0"/>
              <a:t>philharmonics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17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Zusagen zur Datenlieferung bzw. –</a:t>
            </a:r>
            <a:r>
              <a:rPr lang="de-DE" dirty="0" err="1"/>
              <a:t>austausch</a:t>
            </a:r>
            <a:r>
              <a:rPr lang="de-DE" dirty="0"/>
              <a:t> von verschiedenen Projekten, auch international (z.B. </a:t>
            </a:r>
            <a:r>
              <a:rPr lang="de-DE" dirty="0" err="1"/>
              <a:t>Dezède</a:t>
            </a:r>
            <a:r>
              <a:rPr lang="de-DE" dirty="0"/>
              <a:t>, RISM Schweiz: </a:t>
            </a:r>
            <a:r>
              <a:rPr lang="de-DE" dirty="0" err="1"/>
              <a:t>OnStage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Datenübernahme des Thomaner-Repertoire-Projekts (Topic </a:t>
            </a:r>
            <a:r>
              <a:rPr lang="de-DE" dirty="0" err="1"/>
              <a:t>Maps</a:t>
            </a:r>
            <a:r>
              <a:rPr lang="de-DE" dirty="0"/>
              <a:t>) steht kurz bevor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Datenübergabe (in TEI) zu frühen Verdi-Aufführungen von Torsten Roeder, erfolgreiches Mapping und </a:t>
            </a:r>
            <a:r>
              <a:rPr lang="de-DE" dirty="0" err="1"/>
              <a:t>Dateneinspiel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Kontakte mit Konzerthäusern zur Integration aktueller Konzertdaten (z.B. Philharmonie Dresden, Konzerthaus Berlin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Herausforderung: </a:t>
            </a:r>
            <a:r>
              <a:rPr lang="de-DE" dirty="0" err="1" smtClean="0"/>
              <a:t>Datenmapping</a:t>
            </a:r>
            <a:r>
              <a:rPr lang="de-DE" dirty="0" smtClean="0"/>
              <a:t>, da Formate extrem unterschiedlich sind (bislang: Excel, TEI, SQL, …)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66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Fachinformationsdienst Musikwissenschaft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2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Projektpartner: </a:t>
            </a:r>
          </a:p>
          <a:p>
            <a:r>
              <a:rPr lang="de-DE" dirty="0"/>
              <a:t>	</a:t>
            </a:r>
            <a:r>
              <a:rPr lang="de-DE" dirty="0" smtClean="0"/>
              <a:t>Bayerische Staatsbibliothek München (BSB)</a:t>
            </a:r>
          </a:p>
          <a:p>
            <a:r>
              <a:rPr lang="de-DE" dirty="0">
                <a:latin typeface="+mn-lt"/>
              </a:rPr>
              <a:t>	</a:t>
            </a:r>
            <a:r>
              <a:rPr lang="de-DE" dirty="0" smtClean="0">
                <a:latin typeface="+mn-lt"/>
              </a:rPr>
              <a:t>Sächsische Landesbibliothek – Staats- und Universitätsbibliothek Dresden 	(SLUB)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Laufende Förderphase: bis 31.12.2019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Arbeitspakete SLUB: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 smtClean="0"/>
              <a:t>musiconn.publish</a:t>
            </a:r>
            <a:r>
              <a:rPr lang="de-DE" dirty="0" smtClean="0"/>
              <a:t> (Open Access-Fachrepositorium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 smtClean="0"/>
              <a:t>musiconn.performance</a:t>
            </a:r>
            <a:endParaRPr lang="de-D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Inhaltliche Fortentwicklung von RISM</a:t>
            </a:r>
          </a:p>
          <a:p>
            <a:pPr marL="0" lvl="2" indent="0">
              <a:buNone/>
            </a:pPr>
            <a:endParaRPr lang="de-DE" dirty="0" smtClean="0"/>
          </a:p>
          <a:p>
            <a:endParaRPr lang="de-DE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00" y="4863790"/>
            <a:ext cx="2132565" cy="9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3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Andrea Hammes | FID Musikwissenschaft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358775" y="1628800"/>
            <a:ext cx="8424000" cy="42195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Nachweis der Sammlungen </a:t>
            </a:r>
            <a:r>
              <a:rPr lang="de-DE" dirty="0" smtClean="0"/>
              <a:t>von </a:t>
            </a:r>
            <a:r>
              <a:rPr lang="de-DE" dirty="0" err="1" smtClean="0"/>
              <a:t>music</a:t>
            </a:r>
            <a:r>
              <a:rPr lang="de-DE" dirty="0" smtClean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ephemera</a:t>
            </a:r>
            <a:r>
              <a:rPr lang="de-DE" dirty="0"/>
              <a:t> in Deutschland (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Aufbau eines zentralen Rechercheinstruments für Aufführungsereignisse unter Verwendung existierender Infrastrukturbausteine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Integration von in verschiedenen Projekten erarbeiteten Datenbeständen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Entwicklung eines Eingabetools für partizipative, dezentrale Erschließung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GND-Anbindung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Metadatenerfassung Pilotmenge</a:t>
            </a:r>
          </a:p>
          <a:p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57210" y="819277"/>
            <a:ext cx="8424000" cy="344946"/>
          </a:xfrm>
        </p:spPr>
        <p:txBody>
          <a:bodyPr/>
          <a:lstStyle/>
          <a:p>
            <a:r>
              <a:rPr lang="de-DE" dirty="0" smtClean="0"/>
              <a:t>Projektziele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4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Andrea Hammes | FID Musikwissenschaft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Datenbankstruktur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665872" cy="4462462"/>
          </a:xfr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musiconn.performance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8775" y="1484784"/>
            <a:ext cx="5163625" cy="43904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b="1" dirty="0"/>
              <a:t>Ereignis-, nicht quellenbasiert:</a:t>
            </a:r>
          </a:p>
          <a:p>
            <a:r>
              <a:rPr lang="de-DE" sz="2000" dirty="0"/>
              <a:t>Unterschiedlichste Quellen können auf ein Ereignis weisen, Differenzen müssen kenntlich sein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b="1" dirty="0"/>
              <a:t>Mögliche Belege: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Konzertzettel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Programmhefte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Rezensionen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Tagebücher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Briefe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Plakate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Tickets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…</a:t>
            </a:r>
          </a:p>
          <a:p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5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Ereignis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53259"/>
            <a:ext cx="4320480" cy="60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2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6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Quelle / Music Performance Ephemera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1298844"/>
            <a:ext cx="5293346" cy="391105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367665"/>
            <a:ext cx="2295845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7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 | Abteilung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Ereignis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01763" y="284599"/>
            <a:ext cx="4785274" cy="59498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8775" y="1412776"/>
            <a:ext cx="3493145" cy="4608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 smtClean="0">
                <a:latin typeface="+mn-lt"/>
              </a:rPr>
              <a:t>Mehrfache Quellenangabe, bzw. Verzeichnis mehrerer Music Performance Ephemera möglich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90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8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Andrea Hammes | FID Musikwissenschaft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358775" y="1385185"/>
            <a:ext cx="8424000" cy="4730199"/>
          </a:xfrm>
        </p:spPr>
        <p:txBody>
          <a:bodyPr/>
          <a:lstStyle/>
          <a:p>
            <a:pPr lvl="0"/>
            <a:r>
              <a:rPr lang="de-DE" dirty="0"/>
              <a:t>Bedingung 1: </a:t>
            </a:r>
          </a:p>
          <a:p>
            <a:pPr lvl="0"/>
            <a:r>
              <a:rPr lang="de-DE" dirty="0"/>
              <a:t>Aufführung mind. eines musikalischen Werks als Bestandteil des Programms, nachgewiesen durch eindeutige Quellenangabe</a:t>
            </a:r>
            <a:br>
              <a:rPr lang="de-DE" dirty="0"/>
            </a:br>
            <a:r>
              <a:rPr lang="de-DE" dirty="0"/>
              <a:t>→ Mischprogramme (z.B. kombiniert mit Sprechtheater / Tanztheater / Reden etc.) sind möglich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Bedingung 2: </a:t>
            </a:r>
          </a:p>
          <a:p>
            <a:pPr lvl="0"/>
            <a:r>
              <a:rPr lang="de-DE" dirty="0"/>
              <a:t>Öffentlichkeit der Aufführungen stellt kein unbedingtes Kriterium dar, der Nachweis der Aufführung muss allerdings vorliegen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Bedingung 3: </a:t>
            </a:r>
          </a:p>
          <a:p>
            <a:pPr lvl="0"/>
            <a:r>
              <a:rPr lang="de-DE" dirty="0"/>
              <a:t>Livecharakter ist entscheidend (also nicht: CD-Vorführung im Wohnzimmer, wohl aber: Hausmusikkonzert im Wohnzimmer)</a:t>
            </a:r>
          </a:p>
          <a:p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Was ist ein „</a:t>
            </a:r>
            <a:r>
              <a:rPr lang="de-DE" dirty="0" err="1" smtClean="0"/>
              <a:t>event</a:t>
            </a:r>
            <a:r>
              <a:rPr lang="de-DE" dirty="0" smtClean="0"/>
              <a:t>“?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musiconn.performance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4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81610"/>
            <a:ext cx="8422435" cy="432000"/>
          </a:xfrm>
        </p:spPr>
        <p:txBody>
          <a:bodyPr/>
          <a:lstStyle/>
          <a:p>
            <a:r>
              <a:rPr lang="de-DE" dirty="0" err="1"/>
              <a:t>musiconn.performance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3C-179A-44BB-ACEF-1EABE49F52A5}" type="datetime4">
              <a:rPr lang="de-DE" smtClean="0"/>
              <a:pPr/>
              <a:t>13. November 2019</a:t>
            </a:fld>
            <a:r>
              <a:rPr lang="de-DE" smtClean="0"/>
              <a:t> | Seite </a:t>
            </a:r>
            <a:fld id="{0861B5AC-52B6-4940-A75B-038E30218B05}" type="slidenum">
              <a:rPr lang="de-DE" smtClean="0"/>
              <a:pPr/>
              <a:t>9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Andrea Hammes | FID Musikwissenschaft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358775" y="1262634"/>
            <a:ext cx="8424000" cy="45857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58775" y="677650"/>
            <a:ext cx="8424000" cy="432000"/>
          </a:xfrm>
        </p:spPr>
        <p:txBody>
          <a:bodyPr/>
          <a:lstStyle/>
          <a:p>
            <a:r>
              <a:rPr lang="de-DE" dirty="0" err="1" smtClean="0"/>
              <a:t>authority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76620"/>
            <a:ext cx="8799376" cy="54996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780928"/>
            <a:ext cx="3312368" cy="5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B-Powerpoint-Vorlage">
  <a:themeElements>
    <a:clrScheme name="Sächsische Landesbibliothek Dresden DC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10019"/>
      </a:accent1>
      <a:accent2>
        <a:srgbClr val="E10019"/>
      </a:accent2>
      <a:accent3>
        <a:srgbClr val="E10019"/>
      </a:accent3>
      <a:accent4>
        <a:srgbClr val="E10019"/>
      </a:accent4>
      <a:accent5>
        <a:srgbClr val="E10019"/>
      </a:accent5>
      <a:accent6>
        <a:srgbClr val="E10019"/>
      </a:accent6>
      <a:hlink>
        <a:srgbClr val="E10019"/>
      </a:hlink>
      <a:folHlink>
        <a:srgbClr val="E10019"/>
      </a:folHlink>
    </a:clrScheme>
    <a:fontScheme name="Sächsische Landesbibliothek Dresden DF PPT">
      <a:majorFont>
        <a:latin typeface="VistaSansBold"/>
        <a:ea typeface=""/>
        <a:cs typeface=""/>
      </a:majorFont>
      <a:minorFont>
        <a:latin typeface="VistaSans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SLUB-Powerpoint-Vorlage</Template>
  <TotalTime>0</TotalTime>
  <Words>539</Words>
  <Application>Microsoft Office PowerPoint</Application>
  <PresentationFormat>Bildschirmpräsentation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Calibri</vt:lpstr>
      <vt:lpstr>Arial</vt:lpstr>
      <vt:lpstr>VistaSansBold</vt:lpstr>
      <vt:lpstr>Courier New</vt:lpstr>
      <vt:lpstr>VistaSansBook</vt:lpstr>
      <vt:lpstr>SLUB-Powerpoint-Vorlage</vt:lpstr>
      <vt:lpstr>PowerPoint-Präsentation</vt:lpstr>
      <vt:lpstr>Fachinformationsdienst Musikwissenschaft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  <vt:lpstr>musiconn.performance</vt:lpstr>
    </vt:vector>
  </TitlesOfParts>
  <Company>SLUB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Hammes, Andrea</dc:creator>
  <cp:lastModifiedBy>Hammes, Andrea</cp:lastModifiedBy>
  <cp:revision>151</cp:revision>
  <dcterms:created xsi:type="dcterms:W3CDTF">2017-03-03T15:02:35Z</dcterms:created>
  <dcterms:modified xsi:type="dcterms:W3CDTF">2019-11-13T16:10:13Z</dcterms:modified>
</cp:coreProperties>
</file>